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  <p:sldMasterId id="2147483663" r:id="rId5"/>
  </p:sldMasterIdLst>
  <p:notesMasterIdLst>
    <p:notesMasterId r:id="rId96"/>
  </p:notesMasterIdLst>
  <p:sldIdLst>
    <p:sldId id="256" r:id="rId6"/>
    <p:sldId id="822" r:id="rId7"/>
    <p:sldId id="982" r:id="rId8"/>
    <p:sldId id="981" r:id="rId9"/>
    <p:sldId id="980" r:id="rId10"/>
    <p:sldId id="506" r:id="rId11"/>
    <p:sldId id="994" r:id="rId12"/>
    <p:sldId id="973" r:id="rId13"/>
    <p:sldId id="979" r:id="rId14"/>
    <p:sldId id="259" r:id="rId15"/>
    <p:sldId id="291" r:id="rId16"/>
    <p:sldId id="260" r:id="rId17"/>
    <p:sldId id="261" r:id="rId18"/>
    <p:sldId id="523" r:id="rId19"/>
    <p:sldId id="983" r:id="rId20"/>
    <p:sldId id="984" r:id="rId21"/>
    <p:sldId id="985" r:id="rId22"/>
    <p:sldId id="986" r:id="rId23"/>
    <p:sldId id="528" r:id="rId24"/>
    <p:sldId id="987" r:id="rId25"/>
    <p:sldId id="262" r:id="rId26"/>
    <p:sldId id="988" r:id="rId27"/>
    <p:sldId id="515" r:id="rId28"/>
    <p:sldId id="989" r:id="rId29"/>
    <p:sldId id="855" r:id="rId30"/>
    <p:sldId id="517" r:id="rId31"/>
    <p:sldId id="279" r:id="rId32"/>
    <p:sldId id="990" r:id="rId33"/>
    <p:sldId id="991" r:id="rId34"/>
    <p:sldId id="281" r:id="rId35"/>
    <p:sldId id="282" r:id="rId36"/>
    <p:sldId id="283" r:id="rId37"/>
    <p:sldId id="284" r:id="rId38"/>
    <p:sldId id="287" r:id="rId39"/>
    <p:sldId id="288" r:id="rId40"/>
    <p:sldId id="289" r:id="rId41"/>
    <p:sldId id="565" r:id="rId42"/>
    <p:sldId id="566" r:id="rId43"/>
    <p:sldId id="992" r:id="rId44"/>
    <p:sldId id="993" r:id="rId45"/>
    <p:sldId id="568" r:id="rId46"/>
    <p:sldId id="570" r:id="rId47"/>
    <p:sldId id="573" r:id="rId48"/>
    <p:sldId id="562" r:id="rId49"/>
    <p:sldId id="582" r:id="rId50"/>
    <p:sldId id="583" r:id="rId51"/>
    <p:sldId id="584" r:id="rId52"/>
    <p:sldId id="585" r:id="rId53"/>
    <p:sldId id="586" r:id="rId54"/>
    <p:sldId id="265" r:id="rId55"/>
    <p:sldId id="266" r:id="rId56"/>
    <p:sldId id="267" r:id="rId57"/>
    <p:sldId id="297" r:id="rId58"/>
    <p:sldId id="257" r:id="rId59"/>
    <p:sldId id="268" r:id="rId60"/>
    <p:sldId id="1006" r:id="rId61"/>
    <p:sldId id="294" r:id="rId62"/>
    <p:sldId id="1007" r:id="rId63"/>
    <p:sldId id="1008" r:id="rId64"/>
    <p:sldId id="1009" r:id="rId65"/>
    <p:sldId id="1010" r:id="rId66"/>
    <p:sldId id="1011" r:id="rId67"/>
    <p:sldId id="1013" r:id="rId68"/>
    <p:sldId id="1014" r:id="rId69"/>
    <p:sldId id="286" r:id="rId70"/>
    <p:sldId id="1005" r:id="rId71"/>
    <p:sldId id="269" r:id="rId72"/>
    <p:sldId id="998" r:id="rId73"/>
    <p:sldId id="270" r:id="rId74"/>
    <p:sldId id="271" r:id="rId75"/>
    <p:sldId id="1002" r:id="rId76"/>
    <p:sldId id="272" r:id="rId77"/>
    <p:sldId id="273" r:id="rId78"/>
    <p:sldId id="274" r:id="rId79"/>
    <p:sldId id="275" r:id="rId80"/>
    <p:sldId id="276" r:id="rId81"/>
    <p:sldId id="277" r:id="rId82"/>
    <p:sldId id="1000" r:id="rId83"/>
    <p:sldId id="278" r:id="rId84"/>
    <p:sldId id="1003" r:id="rId85"/>
    <p:sldId id="1004" r:id="rId86"/>
    <p:sldId id="258" r:id="rId87"/>
    <p:sldId id="293" r:id="rId88"/>
    <p:sldId id="1015" r:id="rId89"/>
    <p:sldId id="1016" r:id="rId90"/>
    <p:sldId id="1017" r:id="rId91"/>
    <p:sldId id="296" r:id="rId92"/>
    <p:sldId id="996" r:id="rId93"/>
    <p:sldId id="974" r:id="rId94"/>
    <p:sldId id="99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4674"/>
  </p:normalViewPr>
  <p:slideViewPr>
    <p:cSldViewPr snapToGrid="0" snapToObjects="1">
      <p:cViewPr>
        <p:scale>
          <a:sx n="100" d="100"/>
          <a:sy n="100" d="100"/>
        </p:scale>
        <p:origin x="14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ph19:Library:Containers:com.apple.mail:Data:Library:Mail%20Downloads:46C1F4AF-C9F7-4D32-AC94-0332884FFCFF:to%20play%20with%202015%20Supplemental%20Analysis%20by%20Pyramid%20Report__GI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ph19:Library:Containers:com.apple.mail:Data:Library:Mail%20Downloads:46C1F4AF-C9F7-4D32-AC94-0332884FFCFF:to%20play%20with%202015%20Supplemental%20Analysis%20by%20Pyramid%20Report__GI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ph19:Library:Containers:com.apple.mail:Data:Library:Mail%20Downloads:46C1F4AF-C9F7-4D32-AC94-0332884FFCFF:to%20play%20with%202015%20Supplemental%20Analysis%20by%20Pyramid%20Report__G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By</a:t>
            </a:r>
            <a:r>
              <a:rPr lang="en-US" baseline="0" dirty="0"/>
              <a:t> Gender</a:t>
            </a:r>
            <a:endParaRPr lang="en-US" dirty="0"/>
          </a:p>
        </c:rich>
      </c:tx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'Mental Health'!$Q$33</c:f>
              <c:strCache>
                <c:ptCount val="1"/>
                <c:pt idx="0">
                  <c:v>Female</c:v>
                </c:pt>
              </c:strCache>
            </c:strRef>
          </c:tx>
          <c:cat>
            <c:numRef>
              <c:f>'Mental Health'!$R$35:$W$35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Health'!$R$33:$W$33</c:f>
              <c:numCache>
                <c:formatCode>General</c:formatCode>
                <c:ptCount val="6"/>
                <c:pt idx="0">
                  <c:v>36.5</c:v>
                </c:pt>
                <c:pt idx="1">
                  <c:v>35.1</c:v>
                </c:pt>
                <c:pt idx="2">
                  <c:v>37.1</c:v>
                </c:pt>
                <c:pt idx="3">
                  <c:v>37.5</c:v>
                </c:pt>
                <c:pt idx="4">
                  <c:v>39.299999999999997</c:v>
                </c:pt>
                <c:pt idx="5">
                  <c:v>33.5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6-CC45-9324-CB95E39A480D}"/>
            </c:ext>
          </c:extLst>
        </c:ser>
        <c:ser>
          <c:idx val="1"/>
          <c:order val="1"/>
          <c:tx>
            <c:strRef>
              <c:f>'Mental Health'!$Q$34</c:f>
              <c:strCache>
                <c:ptCount val="1"/>
                <c:pt idx="0">
                  <c:v>Male</c:v>
                </c:pt>
              </c:strCache>
            </c:strRef>
          </c:tx>
          <c:cat>
            <c:numRef>
              <c:f>'Mental Health'!$R$35:$W$35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Health'!$R$34:$W$34</c:f>
              <c:numCache>
                <c:formatCode>General</c:formatCode>
                <c:ptCount val="6"/>
                <c:pt idx="0">
                  <c:v>27.9</c:v>
                </c:pt>
                <c:pt idx="1">
                  <c:v>23</c:v>
                </c:pt>
                <c:pt idx="2">
                  <c:v>25.2</c:v>
                </c:pt>
                <c:pt idx="3">
                  <c:v>21.2</c:v>
                </c:pt>
                <c:pt idx="4">
                  <c:v>24</c:v>
                </c:pt>
                <c:pt idx="5">
                  <c:v>17.8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D6-CC45-9324-CB95E39A4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1344784"/>
        <c:axId val="-32559952"/>
      </c:lineChart>
      <c:catAx>
        <c:axId val="-9134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32559952"/>
        <c:crosses val="autoZero"/>
        <c:auto val="1"/>
        <c:lblAlgn val="ctr"/>
        <c:lblOffset val="100"/>
        <c:noMultiLvlLbl val="0"/>
      </c:catAx>
      <c:valAx>
        <c:axId val="-32559952"/>
        <c:scaling>
          <c:orientation val="minMax"/>
          <c:min val="15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9134478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spPr>
    <a:ln w="28575"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Overall and By Grade</a:t>
            </a:r>
          </a:p>
        </c:rich>
      </c:tx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'Mental Health'!$Q$25</c:f>
              <c:strCache>
                <c:ptCount val="1"/>
                <c:pt idx="0">
                  <c:v>Overall</c:v>
                </c:pt>
              </c:strCache>
            </c:strRef>
          </c:tx>
          <c:marker>
            <c:symbol val="diamond"/>
            <c:size val="10"/>
          </c:marker>
          <c:cat>
            <c:numRef>
              <c:f>'Mental Health'!$R$29:$W$29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Health'!$R$25:$W$25</c:f>
              <c:numCache>
                <c:formatCode>General</c:formatCode>
                <c:ptCount val="6"/>
                <c:pt idx="0">
                  <c:v>32.200000000000003</c:v>
                </c:pt>
                <c:pt idx="1">
                  <c:v>29.2</c:v>
                </c:pt>
                <c:pt idx="2">
                  <c:v>31.3</c:v>
                </c:pt>
                <c:pt idx="3">
                  <c:v>29.26</c:v>
                </c:pt>
                <c:pt idx="4">
                  <c:v>31.7</c:v>
                </c:pt>
                <c:pt idx="5">
                  <c:v>25.9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20-F84C-BDA6-930BF918FA1D}"/>
            </c:ext>
          </c:extLst>
        </c:ser>
        <c:ser>
          <c:idx val="1"/>
          <c:order val="1"/>
          <c:tx>
            <c:strRef>
              <c:f>'Mental Health'!$Q$26</c:f>
              <c:strCache>
                <c:ptCount val="1"/>
                <c:pt idx="0">
                  <c:v>12th grade</c:v>
                </c:pt>
              </c:strCache>
            </c:strRef>
          </c:tx>
          <c:cat>
            <c:numRef>
              <c:f>'Mental Health'!$R$29:$W$29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Health'!$R$26:$W$26</c:f>
              <c:numCache>
                <c:formatCode>General</c:formatCode>
                <c:ptCount val="6"/>
                <c:pt idx="0">
                  <c:v>35.299999999999997</c:v>
                </c:pt>
                <c:pt idx="1">
                  <c:v>32</c:v>
                </c:pt>
                <c:pt idx="2">
                  <c:v>33.9</c:v>
                </c:pt>
                <c:pt idx="3">
                  <c:v>32.6</c:v>
                </c:pt>
                <c:pt idx="4">
                  <c:v>35.799999999999997</c:v>
                </c:pt>
                <c:pt idx="5">
                  <c:v>30.2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20-F84C-BDA6-930BF918FA1D}"/>
            </c:ext>
          </c:extLst>
        </c:ser>
        <c:ser>
          <c:idx val="2"/>
          <c:order val="2"/>
          <c:tx>
            <c:strRef>
              <c:f>'Mental Health'!$Q$27</c:f>
              <c:strCache>
                <c:ptCount val="1"/>
                <c:pt idx="0">
                  <c:v>10th grade</c:v>
                </c:pt>
              </c:strCache>
            </c:strRef>
          </c:tx>
          <c:cat>
            <c:numRef>
              <c:f>'Mental Health'!$R$29:$W$29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Health'!$R$27:$W$27</c:f>
              <c:numCache>
                <c:formatCode>General</c:formatCode>
                <c:ptCount val="6"/>
                <c:pt idx="0">
                  <c:v>32.6</c:v>
                </c:pt>
                <c:pt idx="1">
                  <c:v>30.7</c:v>
                </c:pt>
                <c:pt idx="2">
                  <c:v>32.299999999999997</c:v>
                </c:pt>
                <c:pt idx="3">
                  <c:v>31</c:v>
                </c:pt>
                <c:pt idx="4">
                  <c:v>32.4</c:v>
                </c:pt>
                <c:pt idx="5">
                  <c:v>26.6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20-F84C-BDA6-930BF918FA1D}"/>
            </c:ext>
          </c:extLst>
        </c:ser>
        <c:ser>
          <c:idx val="3"/>
          <c:order val="3"/>
          <c:tx>
            <c:strRef>
              <c:f>'Mental Health'!$Q$28</c:f>
              <c:strCache>
                <c:ptCount val="1"/>
                <c:pt idx="0">
                  <c:v>8th grade</c:v>
                </c:pt>
              </c:strCache>
            </c:strRef>
          </c:tx>
          <c:cat>
            <c:numRef>
              <c:f>'Mental Health'!$R$29:$W$29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Health'!$R$28:$W$28</c:f>
              <c:numCache>
                <c:formatCode>General</c:formatCode>
                <c:ptCount val="6"/>
                <c:pt idx="0">
                  <c:v>29</c:v>
                </c:pt>
                <c:pt idx="1">
                  <c:v>24.9</c:v>
                </c:pt>
                <c:pt idx="2">
                  <c:v>27.7</c:v>
                </c:pt>
                <c:pt idx="3">
                  <c:v>25.3</c:v>
                </c:pt>
                <c:pt idx="4">
                  <c:v>27.2</c:v>
                </c:pt>
                <c:pt idx="5">
                  <c:v>20.9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220-F84C-BDA6-930BF918FA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7360752"/>
        <c:axId val="-27421600"/>
      </c:lineChart>
      <c:catAx>
        <c:axId val="-2736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27421600"/>
        <c:crosses val="autoZero"/>
        <c:auto val="1"/>
        <c:lblAlgn val="ctr"/>
        <c:lblOffset val="100"/>
        <c:noMultiLvlLbl val="0"/>
      </c:catAx>
      <c:valAx>
        <c:axId val="-27421600"/>
        <c:scaling>
          <c:orientation val="minMax"/>
          <c:max val="45"/>
          <c:min val="15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27360752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05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By Race and Ethnicity</a:t>
            </a:r>
          </a:p>
        </c:rich>
      </c:tx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'Mental Health'!$Q$39</c:f>
              <c:strCache>
                <c:ptCount val="1"/>
                <c:pt idx="0">
                  <c:v>Hispanic</c:v>
                </c:pt>
              </c:strCache>
            </c:strRef>
          </c:tx>
          <c:cat>
            <c:numRef>
              <c:f>'Mental Health'!$R$44:$W$44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Health'!$R$39:$W$39</c:f>
              <c:numCache>
                <c:formatCode>General</c:formatCode>
                <c:ptCount val="6"/>
                <c:pt idx="0">
                  <c:v>40.799999999999997</c:v>
                </c:pt>
                <c:pt idx="1">
                  <c:v>37.6</c:v>
                </c:pt>
                <c:pt idx="2">
                  <c:v>40.799999999999997</c:v>
                </c:pt>
                <c:pt idx="3">
                  <c:v>37</c:v>
                </c:pt>
                <c:pt idx="4">
                  <c:v>39.5</c:v>
                </c:pt>
                <c:pt idx="5">
                  <c:v>32.200000000000003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EE-7844-87CF-5AEA3CBE3B97}"/>
            </c:ext>
          </c:extLst>
        </c:ser>
        <c:ser>
          <c:idx val="1"/>
          <c:order val="1"/>
          <c:tx>
            <c:strRef>
              <c:f>'Mental Health'!$Q$40</c:f>
              <c:strCache>
                <c:ptCount val="1"/>
                <c:pt idx="0">
                  <c:v>Other/multiple</c:v>
                </c:pt>
              </c:strCache>
            </c:strRef>
          </c:tx>
          <c:cat>
            <c:numRef>
              <c:f>'Mental Health'!$R$44:$W$44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Health'!$R$40:$W$40</c:f>
              <c:numCache>
                <c:formatCode>General</c:formatCode>
                <c:ptCount val="6"/>
                <c:pt idx="0">
                  <c:v>36.5</c:v>
                </c:pt>
                <c:pt idx="1">
                  <c:v>34.5</c:v>
                </c:pt>
                <c:pt idx="2">
                  <c:v>35.6</c:v>
                </c:pt>
                <c:pt idx="3">
                  <c:v>33.299999999999997</c:v>
                </c:pt>
                <c:pt idx="4">
                  <c:v>34.4</c:v>
                </c:pt>
                <c:pt idx="5">
                  <c:v>27.8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AEE-7844-87CF-5AEA3CBE3B97}"/>
            </c:ext>
          </c:extLst>
        </c:ser>
        <c:ser>
          <c:idx val="2"/>
          <c:order val="2"/>
          <c:tx>
            <c:strRef>
              <c:f>'Mental Health'!$Q$41</c:f>
              <c:strCache>
                <c:ptCount val="1"/>
                <c:pt idx="0">
                  <c:v>Black </c:v>
                </c:pt>
              </c:strCache>
            </c:strRef>
          </c:tx>
          <c:cat>
            <c:numRef>
              <c:f>'Mental Health'!$R$44:$W$44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Health'!$R$41:$W$41</c:f>
              <c:numCache>
                <c:formatCode>General</c:formatCode>
                <c:ptCount val="6"/>
                <c:pt idx="0">
                  <c:v>32.9</c:v>
                </c:pt>
                <c:pt idx="1">
                  <c:v>28.1</c:v>
                </c:pt>
                <c:pt idx="2">
                  <c:v>30.8</c:v>
                </c:pt>
                <c:pt idx="3">
                  <c:v>27.8</c:v>
                </c:pt>
                <c:pt idx="4">
                  <c:v>31.4</c:v>
                </c:pt>
                <c:pt idx="5">
                  <c:v>22.1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AEE-7844-87CF-5AEA3CBE3B97}"/>
            </c:ext>
          </c:extLst>
        </c:ser>
        <c:ser>
          <c:idx val="3"/>
          <c:order val="3"/>
          <c:tx>
            <c:strRef>
              <c:f>'Mental Health'!$Q$42</c:f>
              <c:strCache>
                <c:ptCount val="1"/>
                <c:pt idx="0">
                  <c:v>Asian</c:v>
                </c:pt>
              </c:strCache>
            </c:strRef>
          </c:tx>
          <c:cat>
            <c:numRef>
              <c:f>'Mental Health'!$R$44:$W$44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Health'!$R$42:$W$42</c:f>
              <c:numCache>
                <c:formatCode>General</c:formatCode>
                <c:ptCount val="6"/>
                <c:pt idx="0">
                  <c:v>32.700000000000003</c:v>
                </c:pt>
                <c:pt idx="1">
                  <c:v>28.6</c:v>
                </c:pt>
                <c:pt idx="2">
                  <c:v>30.8</c:v>
                </c:pt>
                <c:pt idx="3">
                  <c:v>28.9</c:v>
                </c:pt>
                <c:pt idx="4">
                  <c:v>30.8</c:v>
                </c:pt>
                <c:pt idx="5">
                  <c:v>24.8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AEE-7844-87CF-5AEA3CBE3B97}"/>
            </c:ext>
          </c:extLst>
        </c:ser>
        <c:ser>
          <c:idx val="4"/>
          <c:order val="4"/>
          <c:tx>
            <c:strRef>
              <c:f>'Mental Health'!$Q$43</c:f>
              <c:strCache>
                <c:ptCount val="1"/>
                <c:pt idx="0">
                  <c:v>White</c:v>
                </c:pt>
              </c:strCache>
            </c:strRef>
          </c:tx>
          <c:cat>
            <c:numRef>
              <c:f>'Mental Health'!$R$44:$W$44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'Mental Health'!$R$43:$W$43</c:f>
              <c:numCache>
                <c:formatCode>General</c:formatCode>
                <c:ptCount val="6"/>
                <c:pt idx="0">
                  <c:v>27.8</c:v>
                </c:pt>
                <c:pt idx="1">
                  <c:v>25.3</c:v>
                </c:pt>
                <c:pt idx="2">
                  <c:v>26.6</c:v>
                </c:pt>
                <c:pt idx="3">
                  <c:v>26.5</c:v>
                </c:pt>
                <c:pt idx="4">
                  <c:v>28.2</c:v>
                </c:pt>
                <c:pt idx="5">
                  <c:v>23.9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AEE-7844-87CF-5AEA3CBE3B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7063472"/>
        <c:axId val="-27062944"/>
      </c:lineChart>
      <c:catAx>
        <c:axId val="-2706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7062944"/>
        <c:crosses val="autoZero"/>
        <c:auto val="1"/>
        <c:lblAlgn val="ctr"/>
        <c:lblOffset val="100"/>
        <c:noMultiLvlLbl val="0"/>
      </c:catAx>
      <c:valAx>
        <c:axId val="-27062944"/>
        <c:scaling>
          <c:orientation val="minMax"/>
          <c:min val="15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27063472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433A8-04F8-194B-AC51-20B7B4143129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440DF-32D6-124F-AB43-41C2817F1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25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logytoday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15834"/>
                </a:solidFill>
                <a:latin typeface="Trebuchet MS" panose="020B0703020202090204" pitchFamily="34" charset="0"/>
                <a:ea typeface="Gill Sans Light" charset="0"/>
                <a:cs typeface="Helvetica Light"/>
              </a:rPr>
              <a:t>OPPs = case studies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C15834"/>
              </a:solidFill>
              <a:latin typeface="Trebuchet MS" panose="020B0703020202090204" pitchFamily="34" charset="0"/>
              <a:ea typeface="Gill Sans Light" charset="0"/>
              <a:cs typeface="Helvetica Ligh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15834"/>
                </a:solidFill>
                <a:latin typeface="Trebuchet MS" panose="020B0703020202090204" pitchFamily="34" charset="0"/>
                <a:ea typeface="Gill Sans Light" charset="0"/>
                <a:cs typeface="Helvetica Light"/>
              </a:rPr>
              <a:t>Local / State Government: </a:t>
            </a:r>
            <a:r>
              <a:rPr lang="en-US" sz="2000" dirty="0">
                <a:latin typeface="Trebuchet MS" panose="020B0703020202090204" pitchFamily="34" charset="0"/>
                <a:ea typeface="Gill Sans Light" charset="0"/>
                <a:cs typeface="Helvetica Light"/>
              </a:rPr>
              <a:t>Community-based research – democratization of data across the US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703020202090204" pitchFamily="34" charset="0"/>
                <a:ea typeface="Gill Sans Light" charset="0"/>
                <a:cs typeface="Helvetica Light"/>
              </a:rPr>
              <a:t>Locating and characterizing population, forecasting future needs, </a:t>
            </a:r>
            <a:br>
              <a:rPr lang="en-US" sz="1600" dirty="0">
                <a:latin typeface="Trebuchet MS" panose="020B0703020202090204" pitchFamily="34" charset="0"/>
                <a:ea typeface="Gill Sans Light" charset="0"/>
                <a:cs typeface="Helvetica Light"/>
              </a:rPr>
            </a:br>
            <a:r>
              <a:rPr lang="en-US" sz="1600" dirty="0">
                <a:latin typeface="Trebuchet MS" panose="020B0703020202090204" pitchFamily="34" charset="0"/>
                <a:ea typeface="Gill Sans Light" charset="0"/>
                <a:cs typeface="Helvetica Light"/>
              </a:rPr>
              <a:t>evaluating polices and interventions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15834"/>
                </a:solidFill>
                <a:latin typeface="Trebuchet MS" panose="020B0703020202090204" pitchFamily="34" charset="0"/>
                <a:ea typeface="Gill Sans Light" charset="0"/>
                <a:cs typeface="Helvetica Light"/>
              </a:rPr>
              <a:t>Small area estimation and changing geographies</a:t>
            </a:r>
          </a:p>
          <a:p>
            <a:pPr marL="457200" indent="-457200"/>
            <a:r>
              <a:rPr lang="en-US" sz="2000" b="1" dirty="0">
                <a:solidFill>
                  <a:srgbClr val="9CAD5C"/>
                </a:solidFill>
                <a:latin typeface="Trebuchet MS" panose="020B0703020202090204" pitchFamily="34" charset="0"/>
                <a:ea typeface="Gill Sans Light" charset="0"/>
                <a:cs typeface="Helvetica Light"/>
              </a:rPr>
              <a:t>Federal Statistical Agencies: </a:t>
            </a:r>
            <a:r>
              <a:rPr lang="en-US" sz="2000" dirty="0">
                <a:ea typeface="Gill Sans" charset="0"/>
              </a:rPr>
              <a:t>Provide timelier data, Offer more geographical detail</a:t>
            </a:r>
          </a:p>
          <a:p>
            <a:pPr marL="457200" indent="-457200"/>
            <a:r>
              <a:rPr lang="en-US" sz="2000" dirty="0">
                <a:ea typeface="Gill Sans" charset="0"/>
              </a:rPr>
              <a:t>Find solutions to declining  response rates </a:t>
            </a:r>
            <a:endParaRPr lang="en-US" sz="2000" dirty="0">
              <a:latin typeface="Trebuchet MS" panose="020B0703020202090204" pitchFamily="34" charset="0"/>
              <a:ea typeface="Gill Sans Light" charset="0"/>
              <a:cs typeface="Helvetica Light"/>
            </a:endParaRP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703020202090204" pitchFamily="34" charset="0"/>
                <a:ea typeface="Gill Sans Light" charset="0"/>
                <a:cs typeface="Helvetica Light"/>
              </a:rPr>
              <a:t>Can non-federally (non-survey) collected data be used to enhance or ever replace federal collections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703020202090204" pitchFamily="34" charset="0"/>
                <a:ea typeface="Gill Sans Light" charset="0"/>
                <a:cs typeface="Helvetica Light"/>
              </a:rPr>
              <a:t>Social, demographic, and economic analyses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703020202090204" pitchFamily="34" charset="0"/>
                <a:ea typeface="Gill Sans Light" charset="0"/>
                <a:cs typeface="Helvetica Light"/>
              </a:rPr>
              <a:t>National indicators  for hard things – innovation, stem pathways, oss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6E1C29"/>
                </a:solidFill>
                <a:latin typeface="Trebuchet MS" panose="020B0703020202090204" pitchFamily="34" charset="0"/>
                <a:ea typeface="Gill Sans Light" charset="0"/>
                <a:cs typeface="Helvetica Light"/>
              </a:rPr>
              <a:t>Department of Defense: C</a:t>
            </a:r>
            <a:r>
              <a:rPr lang="en-US" sz="2000" dirty="0">
                <a:latin typeface="Trebuchet MS" charset="0"/>
                <a:ea typeface="Trebuchet MS" charset="0"/>
                <a:cs typeface="Trebuchet MS" charset="0"/>
              </a:rPr>
              <a:t>ombining DoD administrative data with civilian, federally,  and non-federally collected data sources 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charset="0"/>
                <a:ea typeface="Gill Sans Light" charset="0"/>
                <a:cs typeface="Helvetica Light"/>
              </a:rPr>
              <a:t>Data enclave asses for non-DoD researchers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charset="0"/>
                <a:ea typeface="Gill Sans Light" charset="0"/>
                <a:cs typeface="Helvetica Light"/>
              </a:rPr>
              <a:t>Demonstrate value in data to capture much more context – Soldier, team, unit, organization, culture, etc.</a:t>
            </a:r>
            <a:endParaRPr lang="en-US" sz="1600" dirty="0">
              <a:latin typeface="Trebuchet MS" panose="020B0703020202090204" pitchFamily="34" charset="0"/>
              <a:ea typeface="Gill Sans Light" charset="0"/>
              <a:cs typeface="Helvetica Ligh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DA983B"/>
                </a:solidFill>
                <a:latin typeface="Trebuchet MS" panose="020B0703020202090204" pitchFamily="34" charset="0"/>
                <a:ea typeface="Gill Sans Light" charset="0"/>
                <a:cs typeface="Helvetica Light"/>
              </a:rPr>
              <a:t>Industry: </a:t>
            </a:r>
            <a:r>
              <a:rPr lang="en-US" sz="2000" dirty="0">
                <a:latin typeface="Trebuchet MS" panose="020B0703020202090204" pitchFamily="34" charset="0"/>
                <a:ea typeface="Gill Sans Light" charset="0"/>
                <a:cs typeface="Helvetica Light"/>
              </a:rPr>
              <a:t>Penetrate data silos 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703020202090204" pitchFamily="34" charset="0"/>
                <a:ea typeface="Gill Sans Light" charset="0"/>
                <a:cs typeface="Helvetica Light"/>
              </a:rPr>
              <a:t>Supply chain synchronization using business transactional data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rebuchet MS" panose="020B0703020202090204" pitchFamily="34" charset="0"/>
                <a:ea typeface="Gill Sans Light" charset="0"/>
                <a:cs typeface="Helvetica Light"/>
              </a:rPr>
              <a:t>Information flows for electronic health record eco-systems (VA)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9DFA-E443-A146-AAB3-1F418BB1A2E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0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c651752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c6517527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3ac6517527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2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F0A6C-EC24-3944-B5FE-87E0F4D4F7F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992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9DFA-E443-A146-AAB3-1F418BB1A2E6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74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rebuchet MS" charset="0"/>
                <a:ea typeface="Trebuchet MS" charset="0"/>
                <a:cs typeface="Trebuchet MS" charset="0"/>
              </a:rPr>
              <a:t>Public</a:t>
            </a: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 means Licensure/accreditation/approval to provide substance abuse treatment from the state substance abuse agency (SSA) or a national treatment accreditation organization.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 https://</a:t>
            </a:r>
            <a:r>
              <a:rPr lang="en-US" sz="1200" dirty="0" err="1">
                <a:latin typeface="Trebuchet MS" charset="0"/>
                <a:ea typeface="Trebuchet MS" charset="0"/>
                <a:cs typeface="Trebuchet MS" charset="0"/>
              </a:rPr>
              <a:t>findtreatment.samhsa.gov</a:t>
            </a:r>
            <a:r>
              <a:rPr lang="en-US" sz="1200" dirty="0">
                <a:latin typeface="Trebuchet MS" charset="0"/>
                <a:ea typeface="Trebuchet MS" charset="0"/>
                <a:cs typeface="Trebuchet MS" charset="0"/>
              </a:rPr>
              <a:t>/locator/about  </a:t>
            </a:r>
          </a:p>
          <a:p>
            <a:endParaRPr lang="en-US" dirty="0"/>
          </a:p>
          <a:p>
            <a:r>
              <a:rPr lang="en-US" dirty="0"/>
              <a:t>Client</a:t>
            </a:r>
            <a:r>
              <a:rPr lang="en-US" baseline="0" dirty="0"/>
              <a:t> age focus: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Psychology today </a:t>
            </a:r>
            <a:r>
              <a:rPr lang="mr-IN" baseline="0" dirty="0"/>
              <a:t>–</a:t>
            </a:r>
            <a:r>
              <a:rPr lang="en-US" baseline="0" dirty="0"/>
              <a:t> scraped addresses, type of mental health provider, and description. </a:t>
            </a: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https://www.psychologytoday.com/</a:t>
            </a:r>
            <a:endParaRPr lang="en-US" baseline="0" dirty="0"/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Hierarchy of classification:\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If treats teens and others, classified as teens.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If treats preteens and others, but not teens, then classified as preteens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/>
              <a:t>If treats children and others, but not teens, then classified as teens</a:t>
            </a:r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 marL="628650" lvl="1" indent="-171450">
              <a:buFont typeface="Arial"/>
              <a:buChar char="•"/>
            </a:pPr>
            <a:endParaRPr lang="en-US" dirty="0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D1D09-7A79-3849-804D-6BF52895CEFD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28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Scatterplots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D1D09-7A79-3849-804D-6BF52895CEF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87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Synthetic Technology</a:t>
            </a:r>
          </a:p>
          <a:p>
            <a:pPr lvl="2"/>
            <a:r>
              <a:rPr lang="en-US" dirty="0"/>
              <a:t>Mapping distances to homes (owned and rented)</a:t>
            </a:r>
          </a:p>
          <a:p>
            <a:pPr lvl="2"/>
            <a:r>
              <a:rPr lang="en-US" dirty="0"/>
              <a:t>New sources of data</a:t>
            </a:r>
          </a:p>
          <a:p>
            <a:pPr lvl="2"/>
            <a:r>
              <a:rPr lang="en-US" dirty="0"/>
              <a:t>Economic Vulnerability Index</a:t>
            </a:r>
          </a:p>
          <a:p>
            <a:pPr lvl="2"/>
            <a:r>
              <a:rPr lang="en-US" dirty="0"/>
              <a:t>Visualization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D1D09-7A79-3849-804D-6BF52895C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06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D117C-6164-C447-9417-0A019EFF29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893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Fairfax County, Virginia demonstration of methodologies for redistributing data across relevant geographies. Source:  Calculations and maps created by Virginia Tech, Social and Decision Analytics Laboratory, using American Community Survey data 2011-2015 aligned to new geographic boundaries using synthetic methods and data scraped from the website. 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D117C-6164-C447-9417-0A019EFF29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976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 was divided into deciles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D1D09-7A79-3849-804D-6BF52895CEF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5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D1D09-7A79-3849-804D-6BF52895C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73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9DFA-E443-A146-AAB3-1F418BB1A2E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9DFA-E443-A146-AAB3-1F418BB1A2E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D1D09-7A79-3849-804D-6BF52895CEF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1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descriptive I can start with WMATA and cast it as exploratory and demonstrate how it has helped generate hypotheses - culture of doing the right thing and affordability - I can discuss how you would want to set up data collection to be able to actually test these “constructs” and will use interventions to do it. I can then launch into a discussion of measurement accuracy and what we would want to do there - goes along with the notion of power calculations in experimental design.  </a:t>
            </a:r>
          </a:p>
          <a:p>
            <a:r>
              <a:rPr lang="en-US" sz="1200" dirty="0"/>
              <a:t>Also want to mention evaluating explanatory models, e.g., R2 type measure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This example will also give me the opportunity to talk about observational data and potential biases if used in a predictive model, how you would want to be sure to understand and control for these in the testing of the constructs.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D1D09-7A79-3849-804D-6BF52895CEFD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D1D09-7A79-3849-804D-6BF52895CEFD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37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b="1" dirty="0">
                <a:latin typeface="Helvetica"/>
                <a:ea typeface="Trebuchet MS" charset="0"/>
                <a:cs typeface="Helvetica"/>
              </a:rPr>
              <a:t>The model estimates the probability that a housing unit has a smoke alarm. </a:t>
            </a:r>
          </a:p>
          <a:p>
            <a:pPr algn="just"/>
            <a:r>
              <a:rPr lang="en-US" sz="2000" dirty="0">
                <a:latin typeface="Helvetica Light"/>
                <a:ea typeface="Trebuchet MS" charset="0"/>
                <a:cs typeface="Helvetica Light"/>
              </a:rPr>
              <a:t>We fit a Bayesian logistic regression model with conditionally autoregressive spatial effects. </a:t>
            </a:r>
          </a:p>
          <a:p>
            <a:pPr algn="just"/>
            <a:r>
              <a:rPr lang="en-US" sz="2000" dirty="0">
                <a:latin typeface="Helvetica Light"/>
                <a:ea typeface="Trebuchet MS" charset="0"/>
                <a:cs typeface="Helvetica Light"/>
              </a:rPr>
              <a:t>Because of the spatial dependence included in the model, the predictions are made for each residential unit in the </a:t>
            </a:r>
            <a:r>
              <a:rPr lang="en-US" sz="2000" dirty="0" err="1">
                <a:latin typeface="Helvetica Light"/>
                <a:ea typeface="Trebuchet MS" charset="0"/>
                <a:cs typeface="Helvetica Light"/>
              </a:rPr>
              <a:t>CoreLogic</a:t>
            </a:r>
            <a:r>
              <a:rPr lang="en-US" sz="2000" dirty="0">
                <a:latin typeface="Helvetica Light"/>
                <a:ea typeface="Trebuchet MS" charset="0"/>
                <a:cs typeface="Helvetica Light"/>
              </a:rPr>
              <a:t> data source that are:</a:t>
            </a:r>
          </a:p>
          <a:p>
            <a:pPr marL="1149350" lvl="2" indent="-457200" algn="just">
              <a:buFont typeface="Arial" charset="0"/>
              <a:buChar char="•"/>
            </a:pPr>
            <a:r>
              <a:rPr lang="en-US" sz="1600" dirty="0">
                <a:latin typeface="Helvetica Light"/>
                <a:ea typeface="Trebuchet MS" charset="0"/>
                <a:cs typeface="Helvetica Light"/>
              </a:rPr>
              <a:t>in census block groups that appeared in the original data or in a census block group neighboring those in the original data; and</a:t>
            </a:r>
          </a:p>
          <a:p>
            <a:pPr marL="1149350" lvl="2" indent="-457200" algn="just">
              <a:buFont typeface="Arial" charset="0"/>
              <a:buChar char="•"/>
            </a:pPr>
            <a:r>
              <a:rPr lang="en-US" sz="1600" dirty="0">
                <a:latin typeface="Helvetica Light"/>
                <a:ea typeface="Trebuchet MS" charset="0"/>
                <a:cs typeface="Helvetica Light"/>
              </a:rPr>
              <a:t>with no missing covariate values and/or census block group information.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80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 Light"/>
                <a:cs typeface="Helvetica Light"/>
              </a:rPr>
              <a:t>Predictions are made for 49,178 residential units.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E9DFA-E443-A146-AAB3-1F418BB1A2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7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D1D09-7A79-3849-804D-6BF52895CEFD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37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c651752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c6517527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3ac651752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78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7"/>
            <a:ext cx="12192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289" y="2415639"/>
            <a:ext cx="12192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" y="3644103"/>
            <a:ext cx="12192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dirty="0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4"/>
            <a:ext cx="12192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 dirty="0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141208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96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rgbClr val="E46C0A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potenti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neque</a:t>
            </a:r>
            <a:r>
              <a:rPr lang="en-US" dirty="0"/>
              <a:t> et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vitae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dolor, </a:t>
            </a:r>
            <a:r>
              <a:rPr lang="en-US" dirty="0" err="1"/>
              <a:t>finibus</a:t>
            </a:r>
            <a:r>
              <a:rPr lang="en-US" dirty="0"/>
              <a:t> in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etus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com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Quisquety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dolor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ornare</a:t>
            </a:r>
            <a:r>
              <a:rPr lang="en-US" dirty="0"/>
              <a:t> at </a:t>
            </a:r>
            <a:r>
              <a:rPr lang="en-US" dirty="0" err="1"/>
              <a:t>commodo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un semper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nunc</a:t>
            </a:r>
            <a:r>
              <a:rPr lang="en-US" dirty="0"/>
              <a:t> vitae dictum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potenti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neque</a:t>
            </a:r>
            <a:r>
              <a:rPr lang="en-US" dirty="0"/>
              <a:t> et </a:t>
            </a:r>
            <a:r>
              <a:rPr lang="en-US" dirty="0" err="1"/>
              <a:t>puri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vitae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dolor, </a:t>
            </a:r>
            <a:r>
              <a:rPr lang="en-US" dirty="0" err="1"/>
              <a:t>finibus</a:t>
            </a:r>
            <a:r>
              <a:rPr lang="en-US" dirty="0"/>
              <a:t> in </a:t>
            </a:r>
            <a:r>
              <a:rPr lang="en-US" dirty="0" err="1"/>
              <a:t>risus</a:t>
            </a:r>
            <a:r>
              <a:rPr lang="en-US" dirty="0"/>
              <a:t> et,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com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et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dolor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orn</a:t>
            </a:r>
            <a:r>
              <a:rPr lang="en-US" dirty="0"/>
              <a:t> at </a:t>
            </a:r>
            <a:r>
              <a:rPr lang="en-US" dirty="0" err="1"/>
              <a:t>commodo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semper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Disse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nunc</a:t>
            </a:r>
            <a:r>
              <a:rPr lang="en-US" dirty="0"/>
              <a:t> vitae dictum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0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  <a:p>
            <a:pPr lvl="0"/>
            <a:r>
              <a:rPr lang="en-US" dirty="0"/>
              <a:t>Et Su </a:t>
            </a:r>
            <a:r>
              <a:rPr lang="en-US" dirty="0" err="1"/>
              <a:t>Domine</a:t>
            </a:r>
            <a:r>
              <a:rPr lang="en-US" dirty="0"/>
              <a:t> Antes</a:t>
            </a:r>
          </a:p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  <a:p>
            <a:pPr lvl="0"/>
            <a:r>
              <a:rPr lang="en-US" dirty="0"/>
              <a:t>Et Su </a:t>
            </a:r>
            <a:r>
              <a:rPr lang="en-US" dirty="0" err="1"/>
              <a:t>Domine</a:t>
            </a:r>
            <a:r>
              <a:rPr lang="en-US" dirty="0"/>
              <a:t> Antes</a:t>
            </a:r>
          </a:p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</a:t>
            </a:r>
          </a:p>
          <a:p>
            <a:pPr lvl="0"/>
            <a:r>
              <a:rPr lang="en-US" dirty="0" err="1"/>
              <a:t>Ishnack</a:t>
            </a:r>
            <a:r>
              <a:rPr lang="en-US" dirty="0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potenti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neque</a:t>
            </a:r>
            <a:r>
              <a:rPr lang="en-US" dirty="0"/>
              <a:t> et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vitae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dolor, </a:t>
            </a:r>
            <a:r>
              <a:rPr lang="en-US" dirty="0" err="1"/>
              <a:t>finibus</a:t>
            </a:r>
            <a:r>
              <a:rPr lang="en-US" dirty="0"/>
              <a:t> in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etus</a:t>
            </a:r>
            <a:r>
              <a:rPr lang="en-US" dirty="0"/>
              <a:t>,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porta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com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Quisquety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dolor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ornare</a:t>
            </a:r>
            <a:r>
              <a:rPr lang="en-US" dirty="0"/>
              <a:t> at </a:t>
            </a:r>
            <a:r>
              <a:rPr lang="en-US" dirty="0" err="1"/>
              <a:t>commodo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un semper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, </a:t>
            </a:r>
            <a:r>
              <a:rPr lang="en-US" dirty="0" err="1"/>
              <a:t>nunc</a:t>
            </a:r>
            <a:r>
              <a:rPr lang="en-US" dirty="0"/>
              <a:t> vitae dictum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convallis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non ant. Lore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lunpt</a:t>
            </a:r>
            <a:r>
              <a:rPr lang="en-US" dirty="0"/>
              <a:t> and </a:t>
            </a:r>
            <a:r>
              <a:rPr lang="en-US" dirty="0" err="1"/>
              <a:t>ishlam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etus</a:t>
            </a:r>
            <a:r>
              <a:rPr lang="en-US" dirty="0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5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 dirty="0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4147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216" y="6187671"/>
            <a:ext cx="1731593" cy="7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3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/>
          <a:lstStyle/>
          <a:p>
            <a:fld id="{6B0A811D-F3F9-4A1F-B241-B660D2918E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260720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557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260720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6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0E34-9A47-744A-A8FD-F4C6CA98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2AFD3-F1F0-1440-8EDA-4DD6921C5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5F6B5-C822-0B40-B561-0BF64A15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C6E9-7221-8E4C-A18C-FE8E203836BB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D26B7-6E3F-7143-9C20-DBC4BFD5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3461-E3D2-0942-9504-30E5AC74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BA46-E29F-1748-8B9D-00BDEAE88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8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9670E7-13BC-2E4E-8D45-E609DCE9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0DFBEA-7B27-3749-950B-7DE4151A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lnSpc>
                <a:spcPct val="80000"/>
              </a:lnSpc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5707C-19E4-0943-A995-81D349022A74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6A4A18-B03B-3A46-88F1-5F7A8E5A2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08D201-A025-3C43-94AF-25CA11D2E675}"/>
              </a:ext>
            </a:extLst>
          </p:cNvPr>
          <p:cNvSpPr/>
          <p:nvPr userDrawn="1"/>
        </p:nvSpPr>
        <p:spPr>
          <a:xfrm>
            <a:off x="0" y="5898524"/>
            <a:ext cx="12192000" cy="99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018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0E34-9A47-744A-A8FD-F4C6CA98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2AFD3-F1F0-1440-8EDA-4DD6921C5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5F6B5-C822-0B40-B561-0BF64A15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C6E9-7221-8E4C-A18C-FE8E203836BB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D26B7-6E3F-7143-9C20-DBC4BFD5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3461-E3D2-0942-9504-30E5AC74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BA46-E29F-1748-8B9D-00BDEAE88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554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8987-E588-B745-9EFD-8267BF73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F2A52-FF3D-F946-9E3F-6A75571D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C6E9-7221-8E4C-A18C-FE8E203836BB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22D21-0057-DD4A-9138-D02F0CCA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2E6C6-4304-6143-859C-48219589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BA46-E29F-1748-8B9D-00BDEAE88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685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7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9670E7-13BC-2E4E-8D45-E609DCE9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26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4267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624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2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ocomplexity-PP-SectionTitle10-SDAL-BKGD-Light_2015-1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5957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 b="0" i="0"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633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260720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1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9670E7-13BC-2E4E-8D45-E609DCE9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97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3E53-B6E0-5448-9A80-21BC64DE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DE6C7-828B-5D41-A912-BC7359F5E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0D042-E40B-8846-B5AA-C2EB78BE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C6E9-7221-8E4C-A18C-FE8E203836BB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C5229-0611-0E42-B500-63920B4F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E944E-D8DF-0140-95F2-7873EB91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BA46-E29F-1748-8B9D-00BDEAE88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8987-E588-B745-9EFD-8267BF73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F2A52-FF3D-F946-9E3F-6A75571D9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C6E9-7221-8E4C-A18C-FE8E203836BB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22D21-0057-DD4A-9138-D02F0CCA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2E6C6-4304-6143-859C-48219589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BA46-E29F-1748-8B9D-00BDEAE88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4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8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9788" y="2"/>
            <a:ext cx="10515600" cy="10036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6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/>
          <a:lstStyle/>
          <a:p>
            <a:fld id="{6B0A811D-F3F9-4A1F-B241-B660D2918E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8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../media/image6.emf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412"/>
            <a:ext cx="12192000" cy="5438689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596" y="2767714"/>
            <a:ext cx="9981755" cy="282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95ABE-BB57-E541-8C79-3E5AA580B42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8440" y="5577999"/>
            <a:ext cx="6766560" cy="11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4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139941-0FE4-AC49-A864-76C29340ED1A}"/>
              </a:ext>
            </a:extLst>
          </p:cNvPr>
          <p:cNvGrpSpPr/>
          <p:nvPr userDrawn="1"/>
        </p:nvGrpSpPr>
        <p:grpSpPr>
          <a:xfrm>
            <a:off x="305" y="5194968"/>
            <a:ext cx="12192000" cy="1676400"/>
            <a:chOff x="305" y="5194968"/>
            <a:chExt cx="12192000" cy="1676400"/>
          </a:xfrm>
        </p:grpSpPr>
        <p:pic>
          <p:nvPicPr>
            <p:cNvPr id="7" name="Picture 6" descr="brushedge_solid_blue.png"/>
            <p:cNvPicPr>
              <a:picLocks noChangeAspect="1"/>
            </p:cNvPicPr>
            <p:nvPr userDrawn="1"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" y="5194968"/>
              <a:ext cx="12192000" cy="1676400"/>
            </a:xfrm>
            <a:prstGeom prst="rect">
              <a:avLst/>
            </a:prstGeom>
          </p:spPr>
        </p:pic>
        <p:pic>
          <p:nvPicPr>
            <p:cNvPr id="5" name="Picture 4" descr="UVA_Primary_white.eps">
              <a:extLst>
                <a:ext uri="{FF2B5EF4-FFF2-40B4-BE49-F238E27FC236}">
                  <a16:creationId xmlns:a16="http://schemas.microsoft.com/office/drawing/2014/main" id="{14E66DA3-969A-1E4A-9C04-CB30DE4BFD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80" y="6224048"/>
              <a:ext cx="1645920" cy="405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91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9" r:id="rId14"/>
    <p:sldLayoutId id="2147483681" r:id="rId15"/>
    <p:sldLayoutId id="2147483683" r:id="rId16"/>
    <p:sldLayoutId id="2147483660" r:id="rId17"/>
    <p:sldLayoutId id="2147483693" r:id="rId18"/>
    <p:sldLayoutId id="2147483694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1.jpeg"/><Relationship Id="rId3" Type="http://schemas.microsoft.com/office/2007/relationships/hdphoto" Target="../media/hdphoto1.wdp"/><Relationship Id="rId7" Type="http://schemas.openxmlformats.org/officeDocument/2006/relationships/image" Target="../media/image46.jpeg"/><Relationship Id="rId12" Type="http://schemas.microsoft.com/office/2007/relationships/hdphoto" Target="../media/hdphoto3.wdp"/><Relationship Id="rId2" Type="http://schemas.openxmlformats.org/officeDocument/2006/relationships/image" Target="../media/image43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microsoft.com/office/2007/relationships/hdphoto" Target="../media/hdphoto2.wdp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sdad.policy-analytics.net:8081/bin/view/DSPG/Schedule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tiff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12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8.tiff"/><Relationship Id="rId5" Type="http://schemas.openxmlformats.org/officeDocument/2006/relationships/image" Target="../media/image12.png"/><Relationship Id="rId15" Type="http://schemas.openxmlformats.org/officeDocument/2006/relationships/image" Target="../media/image22.tiff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tiff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SDAD_web.pdf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file:////Applications/Google%20Chrome.app%20/Users/aschroed/OneDrive%20-%20University%20of%20Virginia/Presentations/ISU%20CLD3/ground%20cover/ground_cover.html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file:////Applications/Google%20Chrome.app" TargetMode="Externa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library.wiley.com/doi/10.1002/wics.1426/full" TargetMode="External"/><Relationship Id="rId2" Type="http://schemas.openxmlformats.org/officeDocument/2006/relationships/image" Target="../media/image23.(null)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annualreviews.org/doi/abs/10.1146/annurev-statistics-060116-054114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7.emf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(null)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mstat.tandfonline.com/doi/abs/10.1080/2330443X.2017.1374897#.WgXtXxNSxp-" TargetMode="Externa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dads2busy.github.io/2012/05/pad_and_chaff" TargetMode="External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ads2busy.github.io/2012/05/pad_and_chaff" TargetMode="External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EAB9-C22B-3540-B343-B695B9B9D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192000" cy="2387600"/>
          </a:xfrm>
        </p:spPr>
        <p:txBody>
          <a:bodyPr/>
          <a:lstStyle/>
          <a:p>
            <a:r>
              <a:rPr lang="en-US" dirty="0"/>
              <a:t>Data Science for the Public Good Discussion &amp; 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074DC-65AD-AA41-913A-19E86C5E4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450" y="3371934"/>
            <a:ext cx="9144000" cy="1190297"/>
          </a:xfrm>
        </p:spPr>
        <p:txBody>
          <a:bodyPr/>
          <a:lstStyle/>
          <a:p>
            <a:r>
              <a:rPr lang="en-US" sz="2000" dirty="0"/>
              <a:t>2019 Midwest Big Data Summer School</a:t>
            </a:r>
          </a:p>
          <a:p>
            <a:r>
              <a:rPr lang="en-US" sz="1600" dirty="0"/>
              <a:t>Aaron D. Schroeder, PhD</a:t>
            </a:r>
          </a:p>
          <a:p>
            <a:r>
              <a:rPr lang="en-US" sz="1600" dirty="0"/>
              <a:t>Social Decision Analytics Division</a:t>
            </a:r>
          </a:p>
          <a:p>
            <a:r>
              <a:rPr lang="en-US" sz="1600" dirty="0"/>
              <a:t>Bioinformatics Institute, University of Virginia</a:t>
            </a:r>
          </a:p>
        </p:txBody>
      </p:sp>
    </p:spTree>
    <p:extLst>
      <p:ext uri="{BB962C8B-B14F-4D97-AF65-F5344CB8AC3E}">
        <p14:creationId xmlns:p14="http://schemas.microsoft.com/office/powerpoint/2010/main" val="410430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16D39-DCA3-C049-85C8-C64AB495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DSPG Annual Symposium, Speaker Series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3878D3-7123-E64F-BAEA-B2C83D61D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29" y="1009240"/>
            <a:ext cx="4346459" cy="55514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D89FC-ED0C-9E44-937D-53BF26DE96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051" y="1173892"/>
            <a:ext cx="3872255" cy="54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52B2A-0AFE-9943-B9F2-6E4BBB459F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89" y="3609008"/>
            <a:ext cx="3659202" cy="2744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721557-6F87-3D44-B02B-A37A35CA6B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8160" y="511159"/>
            <a:ext cx="3291840" cy="28210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C09345-0C90-924A-A1A4-49CBFAF0CD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55" y="292667"/>
            <a:ext cx="3858783" cy="26537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C62D05-2C64-5E4E-B5F5-0AB59409651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57" y="1943733"/>
            <a:ext cx="2354448" cy="2350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29253-437A-A045-B738-29789D06EEC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637" y="1017143"/>
            <a:ext cx="3237507" cy="24281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1F3151-0F00-464B-8C85-ABE9E52F3FA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702" y="190898"/>
            <a:ext cx="2440529" cy="22439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81939B-1BEB-8A44-A70C-B38D83C2182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819" y="3223209"/>
            <a:ext cx="2014842" cy="2011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88EE71-5D8A-9041-80E0-89A359F69DA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149" y="3967396"/>
            <a:ext cx="3103001" cy="232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12883-3B37-2942-AAEF-7973FE7BBCF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1429" y="2732628"/>
            <a:ext cx="2295617" cy="3060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5ED450-C1B1-DE44-926C-27DE08A9508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871" y="4065207"/>
            <a:ext cx="2395007" cy="2338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E034CF-72B9-F94D-9757-DC9A667DB8BD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8769" y="2231208"/>
            <a:ext cx="2219509" cy="16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2FAB-2357-4041-94BF-33BD563A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DSPG 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91271-2BE4-6949-93E0-CAE88EB0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DSPG 2019 Program 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5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913E-285E-A74C-A81C-A2101D3A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- WMATA</a:t>
            </a:r>
          </a:p>
        </p:txBody>
      </p:sp>
      <p:sp>
        <p:nvSpPr>
          <p:cNvPr id="5" name="Shape 231">
            <a:extLst>
              <a:ext uri="{FF2B5EF4-FFF2-40B4-BE49-F238E27FC236}">
                <a16:creationId xmlns:a16="http://schemas.microsoft.com/office/drawing/2014/main" id="{85122139-7AF8-034F-AB94-8657DA63979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defTabSz="914377">
              <a:buSzPct val="25000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Problem: </a:t>
            </a: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WMATA loses approximately 10-20 million dollars a year due to bus fare evasion on its 1300-1500 daily trips</a:t>
            </a:r>
          </a:p>
          <a:p>
            <a:pPr lvl="1" defTabSz="914377">
              <a:buClr>
                <a:prstClr val="black"/>
              </a:buClr>
              <a:buSzPct val="100000"/>
            </a:pPr>
            <a:endParaRPr lang="en-US" sz="800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  <a:sym typeface="Monda"/>
            </a:endParaRPr>
          </a:p>
          <a:p>
            <a:pPr defTabSz="914377">
              <a:buSzPct val="25000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Research Goal: </a:t>
            </a: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Provide insights </a:t>
            </a:r>
            <a:b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</a:b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into the problem of bus fare evasion</a:t>
            </a:r>
            <a:b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</a:b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that can be used to guide fare </a:t>
            </a:r>
          </a:p>
          <a:p>
            <a:pPr defTabSz="914377">
              <a:buSzPct val="25000"/>
            </a:pP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evasion interventions </a:t>
            </a:r>
          </a:p>
          <a:p>
            <a:pPr defTabSz="914377">
              <a:buClr>
                <a:prstClr val="black"/>
              </a:buClr>
              <a:buSzPct val="100000"/>
            </a:pPr>
            <a:endParaRPr lang="en-US" sz="800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  <a:sym typeface="Monda"/>
            </a:endParaRPr>
          </a:p>
          <a:p>
            <a:pPr defTabSz="914377">
              <a:buSzPct val="25000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Analysis Plan: </a:t>
            </a: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Using</a:t>
            </a:r>
            <a:b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</a:br>
            <a:r>
              <a:rPr lang="en-US" sz="2000" b="1" dirty="0">
                <a:solidFill>
                  <a:srgbClr val="A53027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WMATA</a:t>
            </a: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 </a:t>
            </a:r>
            <a:r>
              <a:rPr lang="en-US" sz="2000" b="1" dirty="0">
                <a:solidFill>
                  <a:srgbClr val="A53027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administrative data</a:t>
            </a:r>
            <a:r>
              <a:rPr lang="en-US" sz="2000" dirty="0">
                <a:solidFill>
                  <a:srgbClr val="D55E00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 </a:t>
            </a:r>
            <a:br>
              <a:rPr lang="en-US" sz="2000" dirty="0">
                <a:solidFill>
                  <a:srgbClr val="D55E00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</a:b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locate where fare evaders live and</a:t>
            </a:r>
            <a:b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</a:br>
            <a:r>
              <a:rPr lang="en-US" sz="2000" b="1" dirty="0">
                <a:solidFill>
                  <a:srgbClr val="A53027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American Community Survey </a:t>
            </a:r>
          </a:p>
          <a:p>
            <a:pPr defTabSz="914377">
              <a:buSzPct val="25000"/>
            </a:pP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to tell their story at the census </a:t>
            </a:r>
          </a:p>
          <a:p>
            <a:pPr defTabSz="914377">
              <a:buSzPct val="25000"/>
            </a:pP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block group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D4F3A-3E8C-0543-A291-052B088AED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515" y="2067012"/>
            <a:ext cx="5029200" cy="37719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77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General Observations about Fare Evasion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2800" y="1143001"/>
            <a:ext cx="10580130" cy="4724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8" indent="-457178" defTabSz="914377">
              <a:lnSpc>
                <a:spcPct val="114000"/>
              </a:lnSpc>
              <a:buFont typeface="Arial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Widespread national and international problem</a:t>
            </a:r>
            <a:endParaRPr lang="en-US" sz="3200" b="1" dirty="0">
              <a:solidFill>
                <a:srgbClr val="FF0000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457178" indent="-457178" defTabSz="914377">
              <a:lnSpc>
                <a:spcPct val="114000"/>
              </a:lnSpc>
              <a:buFont typeface="Arial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Typically estimated using observer surveys and not using administrative data</a:t>
            </a:r>
          </a:p>
          <a:p>
            <a:pPr marL="1066763" lvl="1" indent="-457178" defTabSz="914377">
              <a:lnSpc>
                <a:spcPct val="114000"/>
              </a:lnSpc>
              <a:buFont typeface="Arial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Observer surveys include: high costs, missed assignments, difficulty processing large passenger volumes, data interpretation issues, data entry and analysis costs, and potential data collection inconsistencies between observers</a:t>
            </a:r>
          </a:p>
          <a:p>
            <a:pPr marL="457178" indent="-457178" defTabSz="914377">
              <a:lnSpc>
                <a:spcPct val="114000"/>
              </a:lnSpc>
              <a:buFont typeface="Arial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The fare evasion estimates from surveys do not include an estimate of the variability</a:t>
            </a:r>
          </a:p>
        </p:txBody>
      </p:sp>
    </p:spTree>
    <p:extLst>
      <p:ext uri="{BB962C8B-B14F-4D97-AF65-F5344CB8AC3E}">
        <p14:creationId xmlns:p14="http://schemas.microsoft.com/office/powerpoint/2010/main" val="176362660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594E-E140-5246-B4B4-8A65639C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WMATA Administrative Data 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A3212-CA5A-B14C-82C4-684ACACE5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defTabSz="914377">
              <a:buSzPct val="25000"/>
            </a:pPr>
            <a:r>
              <a:rPr lang="en-US" sz="2400" b="1" dirty="0">
                <a:solidFill>
                  <a:srgbClr val="44546A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Data Sources for the first week of May (5/1 – 5/7/2017)</a:t>
            </a:r>
          </a:p>
          <a:p>
            <a:pPr defTabSz="914377">
              <a:buSzPct val="25000"/>
            </a:pPr>
            <a:endParaRPr lang="en-US" sz="1200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  <a:sym typeface="Monda"/>
            </a:endParaRPr>
          </a:p>
          <a:p>
            <a:pPr defTabSz="914377">
              <a:buSzPct val="25000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Bus Stops (10,988 observations): </a:t>
            </a: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Contains the stop ID, stop name, latitude, and longitude</a:t>
            </a:r>
          </a:p>
          <a:p>
            <a:pPr defTabSz="914377">
              <a:buSzPct val="25000"/>
            </a:pPr>
            <a:endParaRPr lang="en-US" sz="300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  <a:sym typeface="Monda"/>
            </a:endParaRPr>
          </a:p>
          <a:p>
            <a:pPr defTabSz="914377">
              <a:buSzPct val="25000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Automated Person Counter (APC): </a:t>
            </a: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Contains front &amp; back door entries and exits for a bus, route, trip number and bus stop</a:t>
            </a:r>
          </a:p>
          <a:p>
            <a:pPr defTabSz="914377">
              <a:buSzPct val="25000"/>
            </a:pPr>
            <a:endParaRPr lang="en-US" sz="300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  <a:sym typeface="Monda"/>
            </a:endParaRPr>
          </a:p>
          <a:p>
            <a:pPr defTabSz="914377">
              <a:buSzPct val="25000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Farebox: </a:t>
            </a: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Contains cash &amp; </a:t>
            </a:r>
            <a:r>
              <a:rPr lang="en-US" sz="2400" dirty="0" err="1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SmarTrip</a:t>
            </a: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 transactions for a bus, trip number, &amp; bus stop</a:t>
            </a:r>
          </a:p>
          <a:p>
            <a:pPr defTabSz="914377">
              <a:buSzPct val="25000"/>
            </a:pPr>
            <a:endParaRPr lang="en-US" sz="300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  <a:sym typeface="Monda"/>
            </a:endParaRPr>
          </a:p>
          <a:p>
            <a:pPr defTabSz="914377">
              <a:buClr>
                <a:prstClr val="black"/>
              </a:buClr>
              <a:buSzPct val="100000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  <a:sym typeface="Monda"/>
              </a:rPr>
              <a:t>Data Issues: </a:t>
            </a: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Imprecise latitude and longitude coordinates, missing or mislabeled bus routes and stop IDs in Farebox and APC data, missing trip numbers in Farebox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AA145-C538-B243-82CB-36EA45FC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972" y="5724255"/>
            <a:ext cx="6178379" cy="9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3B3C-D526-064C-9990-E3AD5A15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Fare Evasion in Evenings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2-8</a:t>
            </a:r>
            <a:r>
              <a:rPr lang="en-US" dirty="0"/>
              <a:t> pm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F56C0-536B-6845-A5CB-92FA1D15DA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0127" y="2737104"/>
            <a:ext cx="4207655" cy="38862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96C7B-7DA4-904F-86E7-A277C69C571A}"/>
              </a:ext>
            </a:extLst>
          </p:cNvPr>
          <p:cNvSpPr txBox="1"/>
          <p:nvPr/>
        </p:nvSpPr>
        <p:spPr>
          <a:xfrm>
            <a:off x="7112000" y="1092200"/>
            <a:ext cx="4177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 defTabSz="914377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Locations to add money to </a:t>
            </a:r>
            <a:r>
              <a:rPr lang="en-US" sz="2400" dirty="0" err="1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SmartTrip</a:t>
            </a: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 cards in DC </a:t>
            </a:r>
          </a:p>
          <a:p>
            <a:pPr marL="342891" indent="-342891" defTabSz="914377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Could this contribute to fare evasion?</a:t>
            </a:r>
          </a:p>
          <a:p>
            <a:pPr defTabSz="914377"/>
            <a:endParaRPr lang="en-US" sz="2400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84597F-B226-F845-A9F8-9F783B94DC46}"/>
              </a:ext>
            </a:extLst>
          </p:cNvPr>
          <p:cNvGrpSpPr/>
          <p:nvPr/>
        </p:nvGrpSpPr>
        <p:grpSpPr>
          <a:xfrm>
            <a:off x="560834" y="1242821"/>
            <a:ext cx="5490943" cy="5486400"/>
            <a:chOff x="560832" y="1242821"/>
            <a:chExt cx="5490943" cy="5486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D48B43-F9BB-A744-BDBE-409871ACF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832" y="1242821"/>
              <a:ext cx="5490943" cy="5486400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97A46D-A2AA-7440-B3EE-0AC3AF0C7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485" y="5815584"/>
              <a:ext cx="804333" cy="81305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378043-F9C9-A540-908E-5CB011D37628}"/>
                </a:ext>
              </a:extLst>
            </p:cNvPr>
            <p:cNvSpPr/>
            <p:nvPr/>
          </p:nvSpPr>
          <p:spPr>
            <a:xfrm>
              <a:off x="1316736" y="5815584"/>
              <a:ext cx="219456" cy="243840"/>
            </a:xfrm>
            <a:prstGeom prst="rect">
              <a:avLst/>
            </a:prstGeom>
            <a:solidFill>
              <a:srgbClr val="D55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4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3775-C4CC-E743-819A-76E64B4B3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Vulnerability Index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28918-98E5-6440-827D-85EFA0EE396B}"/>
              </a:ext>
            </a:extLst>
          </p:cNvPr>
          <p:cNvGrpSpPr/>
          <p:nvPr/>
        </p:nvGrpSpPr>
        <p:grpSpPr>
          <a:xfrm>
            <a:off x="5486400" y="1395389"/>
            <a:ext cx="6899918" cy="5282204"/>
            <a:chOff x="5921248" y="1575796"/>
            <a:chExt cx="6080252" cy="52822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8D969B-87B6-8640-B4F4-777AD7DCB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63300" y="5245100"/>
              <a:ext cx="838200" cy="1612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7BE26C-9CAA-054E-A455-AC0287524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21248" y="1575796"/>
              <a:ext cx="5650992" cy="49861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FBBC074-472D-E34E-ABC1-43427609D348}"/>
              </a:ext>
            </a:extLst>
          </p:cNvPr>
          <p:cNvSpPr txBox="1"/>
          <p:nvPr/>
        </p:nvSpPr>
        <p:spPr>
          <a:xfrm>
            <a:off x="1" y="836415"/>
            <a:ext cx="54863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000" dirty="0">
                <a:solidFill>
                  <a:srgbClr val="44546A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endParaRPr lang="en-US" sz="2800" b="1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defTabSz="914377"/>
            <a:endParaRPr lang="en-US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 defTabSz="914377"/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Composite economic vulnerability index by </a:t>
            </a:r>
            <a:r>
              <a:rPr lang="en-US" sz="2000" b="1" dirty="0">
                <a:solidFill>
                  <a:srgbClr val="A53027"/>
                </a:solidFill>
                <a:latin typeface="Trebuchet MS" charset="0"/>
                <a:ea typeface="Trebuchet MS" charset="0"/>
                <a:cs typeface="Trebuchet MS" charset="0"/>
              </a:rPr>
              <a:t>census block groups</a:t>
            </a: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b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with bus stops in the seven </a:t>
            </a:r>
            <a:b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WMATA jurisdictions</a:t>
            </a:r>
          </a:p>
          <a:p>
            <a:pPr defTabSz="914377"/>
            <a:endParaRPr lang="en-US" sz="1200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 defTabSz="914377"/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The composite index was </a:t>
            </a:r>
            <a:b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constructed using ACS (2015) variables:  </a:t>
            </a:r>
          </a:p>
          <a:p>
            <a:pPr marL="1036294" lvl="2" indent="-380981" defTabSz="914377"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% households in poverty (Federal) </a:t>
            </a:r>
          </a:p>
          <a:p>
            <a:pPr marL="1036294" lvl="2" indent="-380981" defTabSz="914377"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% households with no vehicle</a:t>
            </a:r>
          </a:p>
          <a:p>
            <a:pPr marL="1036294" lvl="2" indent="-380981" defTabSz="914377"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% households qualifying for SNAP</a:t>
            </a:r>
          </a:p>
          <a:p>
            <a:pPr marL="1036294" lvl="2" indent="-380981" defTabSz="914377"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% households with housing </a:t>
            </a:r>
            <a:b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burden &gt; 50%</a:t>
            </a:r>
          </a:p>
        </p:txBody>
      </p:sp>
    </p:spTree>
    <p:extLst>
      <p:ext uri="{BB962C8B-B14F-4D97-AF65-F5344CB8AC3E}">
        <p14:creationId xmlns:p14="http://schemas.microsoft.com/office/powerpoint/2010/main" val="107931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0DC5B-EA0C-794D-86AA-1582C140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for Potential Interventions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A18A-0321-7448-9B6E-C0C2C1CD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Not all economically vulnerable Census Block Groups have high numbers of fare evaders, but all Census Block Groups with a high numbers of fare evaders are economically vulnerable.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7A88-7090-8843-A6C6-E8A223168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2692" y="2043972"/>
            <a:ext cx="4343040" cy="434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A15A0C0-5288-6247-998B-ACAD90378013}"/>
              </a:ext>
            </a:extLst>
          </p:cNvPr>
          <p:cNvGrpSpPr/>
          <p:nvPr/>
        </p:nvGrpSpPr>
        <p:grpSpPr>
          <a:xfrm>
            <a:off x="6177389" y="2080549"/>
            <a:ext cx="5393437" cy="4346449"/>
            <a:chOff x="6303263" y="2401823"/>
            <a:chExt cx="5393437" cy="43464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55A547-8E54-7440-829F-55FB852E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4848" y="5135372"/>
              <a:ext cx="1101852" cy="1612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011104-0885-C742-AA49-071D913B7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3263" y="2401823"/>
              <a:ext cx="4334256" cy="4334256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7573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39520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Cautionary Tale: Need Accurate Estimates for Policy Implementation and Evaluation</a:t>
            </a:r>
          </a:p>
        </p:txBody>
      </p:sp>
      <p:sp>
        <p:nvSpPr>
          <p:cNvPr id="4" name="TextBox 3"/>
          <p:cNvSpPr txBox="1">
            <a:spLocks noChangeAspect="1"/>
          </p:cNvSpPr>
          <p:nvPr/>
        </p:nvSpPr>
        <p:spPr>
          <a:xfrm>
            <a:off x="0" y="1092200"/>
            <a:ext cx="12322048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667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To test hypotheses or experiments  for interventions, need to know how accurately fare evasion can be estimated – what effect sizes can be measured!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16000" y="2040348"/>
            <a:ext cx="10607040" cy="4639852"/>
            <a:chOff x="609600" y="1889760"/>
            <a:chExt cx="11106912" cy="4858512"/>
          </a:xfrm>
        </p:grpSpPr>
        <p:grpSp>
          <p:nvGrpSpPr>
            <p:cNvPr id="15" name="Group 14"/>
            <p:cNvGrpSpPr/>
            <p:nvPr/>
          </p:nvGrpSpPr>
          <p:grpSpPr>
            <a:xfrm>
              <a:off x="609600" y="1889760"/>
              <a:ext cx="11106912" cy="4858512"/>
              <a:chOff x="609600" y="1889760"/>
              <a:chExt cx="11106912" cy="4858512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09600" y="1889760"/>
                <a:ext cx="11106912" cy="4858512"/>
                <a:chOff x="609600" y="1889760"/>
                <a:chExt cx="11106912" cy="4858512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53472" y="5135372"/>
                  <a:ext cx="1463040" cy="1612900"/>
                </a:xfrm>
                <a:prstGeom prst="rect">
                  <a:avLst/>
                </a:prstGeom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609600" y="1889760"/>
                  <a:ext cx="10680192" cy="4852416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752" y="2031319"/>
                <a:ext cx="9753600" cy="4371984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6071615" y="5590031"/>
                <a:ext cx="4413504" cy="3545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 defTabSz="914377"/>
                <a:r>
                  <a:rPr lang="en-US" sz="1600" b="1" dirty="0">
                    <a:solidFill>
                      <a:srgbClr val="D55E00"/>
                    </a:solidFill>
                    <a:latin typeface="Raleway" charset="0"/>
                    <a:ea typeface="Raleway" charset="0"/>
                    <a:cs typeface="Raleway" charset="0"/>
                  </a:rPr>
                  <a:t>Orange </a:t>
                </a:r>
                <a:r>
                  <a:rPr lang="en-US" sz="1600" b="1">
                    <a:solidFill>
                      <a:srgbClr val="D55E00"/>
                    </a:solidFill>
                    <a:latin typeface="Raleway" charset="0"/>
                    <a:ea typeface="Raleway" charset="0"/>
                    <a:cs typeface="Raleway" charset="0"/>
                  </a:rPr>
                  <a:t>circles = zero APC counts  </a:t>
                </a:r>
                <a:endParaRPr lang="en-US" sz="1600" dirty="0">
                  <a:solidFill>
                    <a:prstClr val="black"/>
                  </a:solidFill>
                  <a:latin typeface="Eurostile" charset="0"/>
                  <a:ea typeface="Eurostile" charset="0"/>
                  <a:cs typeface="Eurostile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984248" y="2532067"/>
              <a:ext cx="3018363" cy="3545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16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APC Counts &gt; </a:t>
              </a:r>
              <a:r>
                <a:rPr lang="en-US" sz="1600" dirty="0" err="1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Farebox</a:t>
              </a:r>
              <a:r>
                <a:rPr lang="en-US" sz="16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 Counts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84248" y="5590031"/>
              <a:ext cx="3018363" cy="35450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16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APC Counts &lt; </a:t>
              </a:r>
              <a:r>
                <a:rPr lang="en-US" sz="1600" dirty="0" err="1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Farebox</a:t>
              </a:r>
              <a:r>
                <a:rPr lang="en-US" sz="16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 Counts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-337781" y="4059203"/>
              <a:ext cx="2813581" cy="5478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0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APC </a:t>
              </a:r>
              <a:r>
                <a:rPr lang="en-US" sz="2800" b="1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–</a:t>
              </a:r>
              <a:r>
                <a:rPr lang="en-US" sz="20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 </a:t>
              </a:r>
              <a:r>
                <a:rPr lang="en-US" sz="2000" dirty="0" err="1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Farebox</a:t>
              </a:r>
              <a:r>
                <a:rPr lang="en-US" sz="20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 Counts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38016" y="6205728"/>
              <a:ext cx="5129975" cy="4189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200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Aggregates </a:t>
              </a:r>
              <a:r>
                <a:rPr lang="en-US" sz="20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by Bus ID for May 1</a:t>
              </a:r>
              <a:r>
                <a:rPr lang="en-US" sz="2000" baseline="300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st</a:t>
              </a:r>
              <a:r>
                <a:rPr lang="en-US" sz="20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 </a:t>
              </a:r>
              <a:r>
                <a:rPr lang="mr-IN" sz="20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–</a:t>
              </a:r>
              <a:r>
                <a:rPr lang="en-US" sz="20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 May 5</a:t>
              </a:r>
              <a:r>
                <a:rPr lang="en-US" sz="2000" baseline="30000" dirty="0">
                  <a:solidFill>
                    <a:prstClr val="black"/>
                  </a:solidFill>
                  <a:latin typeface="Trebuchet MS" charset="0"/>
                  <a:ea typeface="Trebuchet MS" charset="0"/>
                  <a:cs typeface="Trebuchet MS" charset="0"/>
                </a:rPr>
                <a:t>th</a:t>
              </a:r>
              <a:endParaRPr lang="en-US" sz="20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92575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A89943-6F1D-8B40-AA17-8F38F078CE4B}"/>
              </a:ext>
            </a:extLst>
          </p:cNvPr>
          <p:cNvSpPr txBox="1"/>
          <p:nvPr/>
        </p:nvSpPr>
        <p:spPr>
          <a:xfrm>
            <a:off x="4174911" y="862568"/>
            <a:ext cx="8737601" cy="5394167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9" rIns="121917" bIns="60959" rtlCol="0">
            <a:spAutoFit/>
          </a:bodyPr>
          <a:lstStyle/>
          <a:p>
            <a:pPr algn="ctr"/>
            <a:r>
              <a:rPr lang="en-US" sz="2400" b="1" dirty="0">
                <a:solidFill>
                  <a:srgbClr val="E46C0A"/>
                </a:solidFill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Local / State Government</a:t>
            </a:r>
          </a:p>
          <a:p>
            <a:pPr marL="609569" lvl="1"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Arlington County, Virginia</a:t>
            </a:r>
          </a:p>
          <a:p>
            <a:pPr marL="609569" lvl="1"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Fairfax County, Virginia</a:t>
            </a:r>
          </a:p>
          <a:p>
            <a:pPr marL="609569" lvl="1"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State Higher Education Council of Virginia</a:t>
            </a:r>
          </a:p>
          <a:p>
            <a:pPr marL="609569" lvl="1"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Virginia Department of Emergency Management</a:t>
            </a:r>
          </a:p>
          <a:p>
            <a:pPr marL="609569" lvl="1" algn="ctr"/>
            <a:r>
              <a:rPr lang="en-US" sz="2400" b="1" dirty="0">
                <a:solidFill>
                  <a:srgbClr val="0D2F68"/>
                </a:solidFill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Federal Statistical Agencies</a:t>
            </a:r>
          </a:p>
          <a:p>
            <a:pPr marL="609569" lvl="1"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U.S. Census Bureau</a:t>
            </a:r>
          </a:p>
          <a:p>
            <a:pPr marL="609569" lvl="1"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Housing and Urban Development</a:t>
            </a:r>
          </a:p>
          <a:p>
            <a:pPr marL="609569" lvl="1"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National Science Foundation</a:t>
            </a:r>
          </a:p>
          <a:p>
            <a:pPr marL="609569" lvl="1"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National Center for Science &amp; Engineering Statisti</a:t>
            </a:r>
            <a:r>
              <a:rPr lang="en-US" sz="2133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cs </a:t>
            </a:r>
          </a:p>
          <a:p>
            <a:pPr algn="ctr"/>
            <a:r>
              <a:rPr lang="en-US" sz="2400" b="1" dirty="0">
                <a:solidFill>
                  <a:srgbClr val="930E00"/>
                </a:solidFill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Department of Defense</a:t>
            </a:r>
          </a:p>
          <a:p>
            <a:pPr marL="609569" lvl="1" algn="ctr"/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U.S. Army Research Institute</a:t>
            </a:r>
          </a:p>
          <a:p>
            <a:pPr marL="609569" lvl="1" algn="ctr"/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Defense Manpower Data Center</a:t>
            </a:r>
          </a:p>
          <a:p>
            <a:pPr marL="609569" lvl="1" algn="ctr"/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Minerva Research Initiativ</a:t>
            </a:r>
            <a:r>
              <a:rPr lang="en-US" sz="2133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e</a:t>
            </a:r>
          </a:p>
          <a:p>
            <a:pPr algn="ctr"/>
            <a:r>
              <a:rPr lang="en-US" sz="2400" b="1" dirty="0">
                <a:solidFill>
                  <a:srgbClr val="E46C0A"/>
                </a:solidFill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Industry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MITRE Corporation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latin typeface="ITC Franklin Gothic Std Book" panose="020B0504030503020204" pitchFamily="34" charset="0"/>
                <a:ea typeface="Gill Sans Light" charset="0"/>
                <a:cs typeface="Helvetica Light"/>
              </a:rPr>
              <a:t>Procter &amp; Gamble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E18E3D2-422A-6543-B770-7D590F51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55404"/>
            <a:ext cx="10972800" cy="1143000"/>
          </a:xfrm>
        </p:spPr>
        <p:txBody>
          <a:bodyPr/>
          <a:lstStyle/>
          <a:p>
            <a:r>
              <a:rPr lang="en-US" dirty="0"/>
              <a:t>We study policy-focused problems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D27136-0276-1C45-BB73-91E23D9AE349}"/>
              </a:ext>
            </a:extLst>
          </p:cNvPr>
          <p:cNvGrpSpPr/>
          <p:nvPr/>
        </p:nvGrpSpPr>
        <p:grpSpPr>
          <a:xfrm>
            <a:off x="835895" y="1080647"/>
            <a:ext cx="4553527" cy="5527041"/>
            <a:chOff x="711200" y="1032804"/>
            <a:chExt cx="4998720" cy="61469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603EB23-DE4D-DD47-85AD-C89E8C9B8A70}"/>
                </a:ext>
              </a:extLst>
            </p:cNvPr>
            <p:cNvGrpSpPr/>
            <p:nvPr/>
          </p:nvGrpSpPr>
          <p:grpSpPr>
            <a:xfrm>
              <a:off x="711200" y="1032804"/>
              <a:ext cx="4998720" cy="5791200"/>
              <a:chOff x="533400" y="742950"/>
              <a:chExt cx="3749040" cy="43434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C886281-1859-AC44-AE37-B4731E47F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400" y="4374665"/>
                <a:ext cx="1181238" cy="389465"/>
              </a:xfrm>
              <a:prstGeom prst="rect">
                <a:avLst/>
              </a:prstGeom>
              <a:solidFill>
                <a:srgbClr val="FFFFFF"/>
              </a:solidFill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9C7C780-6150-EF40-9E3A-10B58DB78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95600" y="758060"/>
                <a:ext cx="1005840" cy="975620"/>
              </a:xfrm>
              <a:prstGeom prst="rect">
                <a:avLst/>
              </a:prstGeom>
              <a:solidFill>
                <a:srgbClr val="FFFFFF"/>
              </a:solidFill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CBBDB13-9437-7544-BCFE-CEE1B4136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26080" y="2838450"/>
                <a:ext cx="1005840" cy="1007849"/>
              </a:xfrm>
              <a:prstGeom prst="rect">
                <a:avLst/>
              </a:prstGeom>
              <a:solidFill>
                <a:srgbClr val="FFFFFF"/>
              </a:solidFill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E811037-6F3E-AE49-9481-43937CDE6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400" y="3867150"/>
                <a:ext cx="3749040" cy="321543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EEC1EB3-8A6F-314A-B8C9-57E8D1B7C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90700" y="2840710"/>
                <a:ext cx="1005840" cy="100332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25C9906-D744-F142-B16A-8EF23100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1500" y="2844015"/>
                <a:ext cx="1005840" cy="996718"/>
              </a:xfrm>
              <a:prstGeom prst="rect">
                <a:avLst/>
              </a:prstGeom>
              <a:solidFill>
                <a:srgbClr val="FFFFFF"/>
              </a:solidFill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EA961A4-B6B4-F848-9108-05A059E59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52600" y="742950"/>
                <a:ext cx="1005840" cy="100584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60E87F5-C275-874A-A9F7-BB5F3D1E8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1500" y="742950"/>
                <a:ext cx="1005840" cy="100584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2EC7AB9-21A4-0F4F-9A7A-B347E5D9B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52600" y="1733550"/>
                <a:ext cx="1005840" cy="100584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72F2BCC-FAFA-3B41-930E-28C3D384D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95600" y="1809750"/>
                <a:ext cx="1005840" cy="9932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C5CA3E1-189D-D94C-97D2-61C7DA050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1500" y="1809750"/>
                <a:ext cx="1005840" cy="1024128"/>
              </a:xfrm>
              <a:prstGeom prst="rect">
                <a:avLst/>
              </a:prstGeom>
            </p:spPr>
          </p:pic>
          <p:pic>
            <p:nvPicPr>
              <p:cNvPr id="18" name="Picture 17" descr="minerva_logo.png">
                <a:extLst>
                  <a:ext uri="{FF2B5EF4-FFF2-40B4-BE49-F238E27FC236}">
                    <a16:creationId xmlns:a16="http://schemas.microsoft.com/office/drawing/2014/main" id="{104670AD-8E82-1C4D-B5BD-B819530F1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1800" y="4184920"/>
                <a:ext cx="914400" cy="901430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7EEC70-55B6-CB43-8E6A-E5090617F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8412" y="5328053"/>
              <a:ext cx="2468880" cy="1851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50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00E7-AA58-DE47-AD31-AEBC5A95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Much Learning!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2F6C9-1331-F243-9D80-DD653B2BC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D73D-6772-AA4D-8491-F3636CB1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– Operation </a:t>
            </a:r>
            <a:r>
              <a:rPr lang="en-US" dirty="0" err="1"/>
              <a:t>FireSafe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E3F031-2452-0A43-8CE0-50E6DF68BF4C}"/>
              </a:ext>
            </a:extLst>
          </p:cNvPr>
          <p:cNvGrpSpPr>
            <a:grpSpLocks noChangeAspect="1"/>
          </p:cNvGrpSpPr>
          <p:nvPr/>
        </p:nvGrpSpPr>
        <p:grpSpPr>
          <a:xfrm>
            <a:off x="598026" y="1243808"/>
            <a:ext cx="5283200" cy="4989168"/>
            <a:chOff x="22991319" y="14866395"/>
            <a:chExt cx="3677492" cy="3411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3AEE8D-22FA-E141-96C1-C724633D2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991319" y="14866395"/>
              <a:ext cx="3677492" cy="3411450"/>
            </a:xfrm>
            <a:prstGeom prst="rect">
              <a:avLst/>
            </a:prstGeom>
            <a:ln w="12700" cmpd="sng"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589289-BCE9-074C-BA96-CAE89A075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05980" y="17419746"/>
              <a:ext cx="1146258" cy="781264"/>
            </a:xfrm>
            <a:prstGeom prst="rect">
              <a:avLst/>
            </a:prstGeom>
            <a:ln w="12700" cmpd="sng">
              <a:solidFill>
                <a:schemeClr val="tx1"/>
              </a:solidFill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5998663-13F7-7D47-90D7-A970543AA0D6}"/>
              </a:ext>
            </a:extLst>
          </p:cNvPr>
          <p:cNvSpPr txBox="1"/>
          <p:nvPr/>
        </p:nvSpPr>
        <p:spPr>
          <a:xfrm>
            <a:off x="6096000" y="1243808"/>
            <a:ext cx="5639552" cy="41934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2800" b="1" dirty="0">
                <a:solidFill>
                  <a:srgbClr val="4775A4"/>
                </a:solidFill>
                <a:latin typeface="Raleway" charset="0"/>
                <a:ea typeface="Raleway" charset="0"/>
                <a:cs typeface="Raleway" charset="0"/>
              </a:rPr>
              <a:t>Issue:</a:t>
            </a:r>
            <a:r>
              <a:rPr lang="en-US" sz="2800" dirty="0">
                <a:solidFill>
                  <a:srgbClr val="4775A4"/>
                </a:solidFill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en-US" sz="2800" dirty="0">
                <a:latin typeface="Trebuchet MS" charset="0"/>
                <a:ea typeface="Trebuchet MS" charset="0"/>
                <a:cs typeface="Trebuchet MS" charset="0"/>
              </a:rPr>
              <a:t>Fire Department wants to improve the efficiency of their Operation </a:t>
            </a:r>
            <a:r>
              <a:rPr lang="en-US" sz="2800" dirty="0" err="1">
                <a:latin typeface="Trebuchet MS" charset="0"/>
                <a:ea typeface="Trebuchet MS" charset="0"/>
                <a:cs typeface="Trebuchet MS" charset="0"/>
              </a:rPr>
              <a:t>FireSafe</a:t>
            </a:r>
            <a:r>
              <a:rPr lang="en-US" sz="2800" dirty="0">
                <a:latin typeface="Trebuchet MS" charset="0"/>
                <a:ea typeface="Trebuchet MS" charset="0"/>
                <a:cs typeface="Trebuchet MS" charset="0"/>
              </a:rPr>
              <a:t> program </a:t>
            </a:r>
          </a:p>
          <a:p>
            <a:pPr lvl="1" defTabSz="914377"/>
            <a:r>
              <a:rPr lang="en-US" sz="2000" dirty="0">
                <a:latin typeface="Trebuchet MS" charset="0"/>
                <a:ea typeface="Trebuchet MS" charset="0"/>
                <a:cs typeface="Trebuchet MS" charset="0"/>
              </a:rPr>
              <a:t>Out of 5,623 visits to single family homes only 1,799 had an adequate number of working smoke detectors</a:t>
            </a:r>
          </a:p>
          <a:p>
            <a:pPr defTabSz="914377"/>
            <a:endParaRPr lang="en-US" sz="1050" b="1" dirty="0">
              <a:solidFill>
                <a:srgbClr val="44546A">
                  <a:lumMod val="60000"/>
                  <a:lumOff val="4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defTabSz="914377"/>
            <a:r>
              <a:rPr lang="en-US" sz="2800" b="1" dirty="0">
                <a:solidFill>
                  <a:srgbClr val="4775A4"/>
                </a:solidFill>
                <a:latin typeface="Raleway" charset="0"/>
                <a:ea typeface="Raleway" charset="0"/>
                <a:cs typeface="Raleway" charset="0"/>
              </a:rPr>
              <a:t>Goal:</a:t>
            </a:r>
            <a:r>
              <a:rPr lang="en-US" sz="2800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2800" dirty="0">
                <a:latin typeface="Trebuchet MS" charset="0"/>
                <a:ea typeface="Trebuchet MS" charset="0"/>
                <a:cs typeface="Trebuchet MS" charset="0"/>
              </a:rPr>
              <a:t>Construct models to predict for each single family home the probability it has adequate smoke detectors </a:t>
            </a:r>
          </a:p>
        </p:txBody>
      </p:sp>
    </p:spTree>
    <p:extLst>
      <p:ext uri="{BB962C8B-B14F-4D97-AF65-F5344CB8AC3E}">
        <p14:creationId xmlns:p14="http://schemas.microsoft.com/office/powerpoint/2010/main" val="29944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FA10-F9C6-4A49-83A6-2CD2AB3D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 Light" charset="0"/>
                <a:ea typeface="Raleway Light" charset="0"/>
                <a:cs typeface="Raleway Light" charset="0"/>
              </a:rPr>
              <a:t>The DATA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6E4E3-1BA0-CF47-8B52-A3EF602E1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377"/>
            <a:r>
              <a:rPr lang="en-US" sz="2400" b="1" dirty="0">
                <a:solidFill>
                  <a:srgbClr val="4775A4"/>
                </a:solidFill>
                <a:latin typeface="Raleway" charset="0"/>
                <a:ea typeface="Raleway" charset="0"/>
                <a:cs typeface="Raleway" charset="0"/>
              </a:rPr>
              <a:t>Household Level </a:t>
            </a:r>
            <a:r>
              <a:rPr lang="en-US" sz="2400" b="1" i="1" dirty="0">
                <a:solidFill>
                  <a:srgbClr val="D7734F"/>
                </a:solidFill>
                <a:latin typeface="Raleway" charset="0"/>
                <a:ea typeface="Raleway" charset="0"/>
                <a:cs typeface="Raleway" charset="0"/>
              </a:rPr>
              <a:t>(Administrative Data):</a:t>
            </a:r>
            <a:r>
              <a:rPr lang="en-US" sz="2400" b="1" dirty="0">
                <a:solidFill>
                  <a:srgbClr val="4775A4"/>
                </a:solidFill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Operation </a:t>
            </a:r>
            <a:r>
              <a:rPr lang="en-US" sz="2400" dirty="0" err="1">
                <a:latin typeface="Trebuchet MS" charset="0"/>
                <a:ea typeface="Trebuchet MS" charset="0"/>
                <a:cs typeface="Trebuchet MS" charset="0"/>
              </a:rPr>
              <a:t>FireSafe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 data for the 5,623 single family homes visited</a:t>
            </a:r>
          </a:p>
          <a:p>
            <a:pPr defTabSz="914377"/>
            <a:endParaRPr lang="en-US" sz="11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defTabSz="914377"/>
            <a:r>
              <a:rPr lang="en-US" sz="2400" b="1" dirty="0">
                <a:solidFill>
                  <a:srgbClr val="4775A4"/>
                </a:solidFill>
                <a:latin typeface="Raleway" charset="0"/>
                <a:ea typeface="Raleway" charset="0"/>
                <a:cs typeface="Raleway" charset="0"/>
              </a:rPr>
              <a:t>Household Level </a:t>
            </a:r>
            <a:r>
              <a:rPr lang="en-US" sz="2400" b="1" i="1" dirty="0">
                <a:solidFill>
                  <a:srgbClr val="D7734F"/>
                </a:solidFill>
                <a:latin typeface="Raleway" charset="0"/>
                <a:ea typeface="Raleway" charset="0"/>
                <a:cs typeface="Raleway" charset="0"/>
              </a:rPr>
              <a:t>(Administrative Dat</a:t>
            </a:r>
            <a:r>
              <a:rPr lang="en-US" sz="2400" b="1" dirty="0">
                <a:solidFill>
                  <a:srgbClr val="D7734F"/>
                </a:solidFill>
                <a:latin typeface="Raleway" charset="0"/>
                <a:ea typeface="Raleway" charset="0"/>
                <a:cs typeface="Raleway" charset="0"/>
              </a:rPr>
              <a:t>a</a:t>
            </a:r>
            <a:r>
              <a:rPr lang="en-US" sz="2400" b="1" i="1" dirty="0">
                <a:solidFill>
                  <a:srgbClr val="D7734F"/>
                </a:solidFill>
                <a:latin typeface="Raleway" charset="0"/>
                <a:ea typeface="Raleway" charset="0"/>
                <a:cs typeface="Raleway" charset="0"/>
              </a:rPr>
              <a:t>):</a:t>
            </a:r>
            <a:r>
              <a:rPr lang="en-US" sz="2400" b="1" dirty="0">
                <a:solidFill>
                  <a:srgbClr val="4775A4"/>
                </a:solidFill>
                <a:latin typeface="Helvetica Light" charset="0"/>
                <a:ea typeface="Helvetica Light" charset="0"/>
                <a:cs typeface="Helvetica Light" charset="0"/>
              </a:rPr>
              <a:t>  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Real estate tax assessments for 60,343 single family homes including tenure, home age, value, size, and number of bedrooms </a:t>
            </a:r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defTabSz="914377"/>
            <a:endParaRPr lang="en-US" sz="1100" b="1" dirty="0">
              <a:solidFill>
                <a:srgbClr val="4775A4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defTabSz="914377"/>
            <a:r>
              <a:rPr lang="en-US" sz="2400" b="1" dirty="0">
                <a:solidFill>
                  <a:srgbClr val="4775A4"/>
                </a:solidFill>
                <a:latin typeface="Raleway" charset="0"/>
                <a:ea typeface="Raleway" charset="0"/>
                <a:cs typeface="Raleway" charset="0"/>
              </a:rPr>
              <a:t>Household Level </a:t>
            </a:r>
            <a:r>
              <a:rPr lang="en-US" sz="2400" b="1" i="1" dirty="0">
                <a:solidFill>
                  <a:srgbClr val="D7734F"/>
                </a:solidFill>
                <a:latin typeface="Raleway" charset="0"/>
                <a:ea typeface="Raleway" charset="0"/>
                <a:cs typeface="Raleway" charset="0"/>
              </a:rPr>
              <a:t>(Opportunity Data):</a:t>
            </a:r>
            <a:r>
              <a:rPr lang="en-US" sz="2400" dirty="0">
                <a:solidFill>
                  <a:srgbClr val="4775A4"/>
                </a:solidFill>
                <a:latin typeface="Raleway" charset="0"/>
                <a:ea typeface="Raleway" charset="0"/>
                <a:cs typeface="Raleway" charset="0"/>
              </a:rPr>
              <a:t>  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Geocoded the single family home locations</a:t>
            </a:r>
          </a:p>
          <a:p>
            <a:pPr defTabSz="914377"/>
            <a:endParaRPr lang="en-US" sz="1100" dirty="0">
              <a:solidFill>
                <a:prstClr val="black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defTabSz="914377"/>
            <a:r>
              <a:rPr lang="en-US" sz="2400" b="1" dirty="0">
                <a:solidFill>
                  <a:srgbClr val="4775A4"/>
                </a:solidFill>
                <a:latin typeface="Raleway" charset="0"/>
                <a:ea typeface="Raleway" charset="0"/>
                <a:cs typeface="Raleway" charset="0"/>
              </a:rPr>
              <a:t>Census Tract Block Group Level </a:t>
            </a:r>
            <a:r>
              <a:rPr lang="en-US" sz="2400" b="1" i="1" dirty="0">
                <a:solidFill>
                  <a:srgbClr val="D7734F"/>
                </a:solidFill>
                <a:latin typeface="Raleway" charset="0"/>
                <a:ea typeface="Raleway" charset="0"/>
                <a:cs typeface="Raleway" charset="0"/>
              </a:rPr>
              <a:t>(Designed Data): </a:t>
            </a:r>
            <a:r>
              <a:rPr lang="en-US" sz="2400" b="1" dirty="0">
                <a:solidFill>
                  <a:srgbClr val="4775A4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</a:p>
          <a:p>
            <a:pPr defTabSz="914377"/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5-year 2015 American Community Survey </a:t>
            </a:r>
            <a:r>
              <a:rPr lang="mr-IN" sz="2400" dirty="0">
                <a:latin typeface="Trebuchet MS" charset="0"/>
                <a:ea typeface="Trebuchet MS" charset="0"/>
                <a:cs typeface="Trebuchet MS" charset="0"/>
              </a:rPr>
              <a:t>–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 household level demographic and socioeconomic data </a:t>
            </a:r>
          </a:p>
        </p:txBody>
      </p:sp>
    </p:spTree>
    <p:extLst>
      <p:ext uri="{BB962C8B-B14F-4D97-AF65-F5344CB8AC3E}">
        <p14:creationId xmlns:p14="http://schemas.microsoft.com/office/powerpoint/2010/main" val="316355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Model to Predict Regions in the County </a:t>
            </a:r>
            <a:br>
              <a:rPr lang="en-US" dirty="0"/>
            </a:br>
            <a:r>
              <a:rPr lang="en-US" dirty="0"/>
              <a:t>in Need of Smoke Alarms</a:t>
            </a:r>
            <a:endParaRPr lang="en-US" b="1" dirty="0">
              <a:latin typeface="Eurostile" charset="0"/>
              <a:ea typeface="Eurostile" charset="0"/>
              <a:cs typeface="Eurostil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/>
              <p:cNvSpPr txBox="1">
                <a:spLocks/>
              </p:cNvSpPr>
              <p:nvPr/>
            </p:nvSpPr>
            <p:spPr>
              <a:xfrm>
                <a:off x="812800" y="1397000"/>
                <a:ext cx="11070848" cy="483907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681038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Helvetica Light"/>
                    <a:ea typeface="+mn-ea"/>
                    <a:cs typeface="Helvetica Light"/>
                  </a:defRPr>
                </a:lvl1pPr>
                <a:lvl2pPr marL="102870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Helvetica Light"/>
                    <a:ea typeface="+mn-ea"/>
                    <a:cs typeface="Helvetica Light"/>
                  </a:defRPr>
                </a:lvl2pPr>
                <a:lvl3pPr marL="1373188" indent="-22542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Helvetica Light"/>
                    <a:ea typeface="+mn-ea"/>
                    <a:cs typeface="Helvetica Light"/>
                  </a:defRPr>
                </a:lvl3pPr>
                <a:lvl4pPr marL="18335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Light"/>
                    <a:ea typeface="+mn-ea"/>
                    <a:cs typeface="Helvetica Light"/>
                  </a:defRPr>
                </a:lvl4pPr>
                <a:lvl5pPr marL="2278063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Light"/>
                    <a:ea typeface="+mn-ea"/>
                    <a:cs typeface="Helvetica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891" indent="-342891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Bayesian logistic regression model with conditionally autoregressive spatial effects</a:t>
                </a:r>
                <a:r>
                  <a:rPr lang="en-US" sz="2133" b="1" baseline="30000" dirty="0">
                    <a:latin typeface="Trebuchet MS" charset="0"/>
                    <a:ea typeface="Trebuchet MS" charset="0"/>
                    <a:cs typeface="Trebuchet MS" charset="0"/>
                  </a:rPr>
                  <a:t>1</a:t>
                </a:r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 </a:t>
                </a:r>
              </a:p>
              <a:p>
                <a:pPr marL="342891" indent="-342891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Identify the predictors of housing units in need of a smoke alarm installation or battery replacement</a:t>
                </a:r>
              </a:p>
              <a:p>
                <a:endParaRPr lang="en-US" sz="2133" i="1" dirty="0"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endParaRPr lang="en-US" sz="2133" i="1" dirty="0"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endParaRPr lang="en-US" sz="2133" i="1" dirty="0"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endParaRPr lang="en-US" sz="2133" i="1" dirty="0"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pPr algn="ctr"/>
                <a:endParaRPr lang="en-US" sz="2133" dirty="0">
                  <a:latin typeface="Trebuchet MS" charset="0"/>
                  <a:ea typeface="Trebuchet MS" charset="0"/>
                  <a:cs typeface="Trebuchet MS" charset="0"/>
                </a:endParaRPr>
              </a:p>
              <a:p>
                <a:pPr marL="342891" indent="-342891">
                  <a:buFont typeface="Arial" charset="0"/>
                  <a:buChar char="•"/>
                </a:pPr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Response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  <a:ea typeface="Trebuchet MS" charset="0"/>
                            <a:cs typeface="Trebuchet MS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𝑌</m:t>
                        </m:r>
                      </m:e>
                      <m:sub>
                        <m:r>
                          <a:rPr lang="en-US" sz="2133" i="1"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=1 if household </a:t>
                </a:r>
                <a14:m>
                  <m:oMath xmlns:m="http://schemas.openxmlformats.org/officeDocument/2006/math">
                    <m:r>
                      <a:rPr lang="en-US" sz="2133" i="1">
                        <a:latin typeface="Cambria Math" charset="0"/>
                        <a:ea typeface="Trebuchet MS" charset="0"/>
                        <a:cs typeface="Trebuchet MS" charset="0"/>
                      </a:rPr>
                      <m:t>𝑖</m:t>
                    </m:r>
                  </m:oMath>
                </a14:m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 needs a smoke alarm intervention.</a:t>
                </a:r>
              </a:p>
              <a:p>
                <a:pPr marL="342891" indent="-342891">
                  <a:buFont typeface="Arial" charset="0"/>
                  <a:buChar char="•"/>
                </a:pPr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The spatial component is given by the weighted neighborhood matrix </a:t>
                </a:r>
                <a14:m>
                  <m:oMath xmlns:m="http://schemas.openxmlformats.org/officeDocument/2006/math">
                    <m:r>
                      <a:rPr lang="en-US" sz="2133" b="1" i="1">
                        <a:latin typeface="Cambria Math" charset="0"/>
                        <a:ea typeface="Trebuchet MS" charset="0"/>
                        <a:cs typeface="Trebuchet MS" charset="0"/>
                      </a:rPr>
                      <m:t>𝑾</m:t>
                    </m:r>
                    <m:r>
                      <a:rPr lang="en-US" sz="2133">
                        <a:latin typeface="Cambria Math" charset="0"/>
                        <a:ea typeface="Trebuchet MS" charset="0"/>
                        <a:cs typeface="Trebuchet MS" charset="0"/>
                      </a:rPr>
                      <m:t>,</m:t>
                    </m:r>
                  </m:oMath>
                </a14:m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 where</a:t>
                </a:r>
              </a:p>
              <a:p>
                <a:pPr marL="800080" lvl="1" indent="-342891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  <a:ea typeface="Trebuchet MS" charset="0"/>
                            <a:cs typeface="Trebuchet MS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𝑤</m:t>
                        </m:r>
                      </m:e>
                      <m:sub>
                        <m:r>
                          <a:rPr lang="en-US" sz="2133" i="1"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𝑖𝑗</m:t>
                        </m:r>
                      </m:sub>
                    </m:sSub>
                    <m:r>
                      <a:rPr lang="en-US" sz="2133" i="1">
                        <a:latin typeface="Cambria Math" charset="0"/>
                        <a:ea typeface="Trebuchet MS" charset="0"/>
                        <a:cs typeface="Trebuchet MS" charset="0"/>
                      </a:rPr>
                      <m:t>=1</m:t>
                    </m:r>
                  </m:oMath>
                </a14:m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 if households </a:t>
                </a:r>
                <a:r>
                  <a:rPr lang="en-US" sz="2133" i="1" dirty="0" err="1">
                    <a:latin typeface="Trebuchet MS" charset="0"/>
                    <a:ea typeface="Trebuchet MS" charset="0"/>
                    <a:cs typeface="Trebuchet MS" charset="0"/>
                  </a:rPr>
                  <a:t>i</a:t>
                </a:r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 and j are in the same block group</a:t>
                </a:r>
              </a:p>
              <a:p>
                <a:pPr marL="800080" lvl="1" indent="-342891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  <a:ea typeface="Trebuchet MS" charset="0"/>
                            <a:cs typeface="Trebuchet MS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𝑤</m:t>
                        </m:r>
                      </m:e>
                      <m:sub>
                        <m:r>
                          <a:rPr lang="en-US" sz="2133" i="1"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𝑖𝑗</m:t>
                        </m:r>
                      </m:sub>
                    </m:sSub>
                    <m:r>
                      <a:rPr lang="en-US" sz="2133" i="1">
                        <a:latin typeface="Cambria Math" charset="0"/>
                        <a:ea typeface="Trebuchet MS" charset="0"/>
                        <a:cs typeface="Trebuchet MS" charset="0"/>
                      </a:rPr>
                      <m:t>=0.5</m:t>
                    </m:r>
                  </m:oMath>
                </a14:m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 if households </a:t>
                </a:r>
                <a:r>
                  <a:rPr lang="en-US" sz="2133" i="1" dirty="0" err="1">
                    <a:latin typeface="Trebuchet MS" charset="0"/>
                    <a:ea typeface="Trebuchet MS" charset="0"/>
                    <a:cs typeface="Trebuchet MS" charset="0"/>
                  </a:rPr>
                  <a:t>i</a:t>
                </a:r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 and j are in neighboring block groups</a:t>
                </a:r>
              </a:p>
              <a:p>
                <a:pPr marL="800080" lvl="1" indent="-342891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33" i="1">
                            <a:latin typeface="Cambria Math" panose="02040503050406030204" pitchFamily="18" charset="0"/>
                            <a:ea typeface="Trebuchet MS" charset="0"/>
                            <a:cs typeface="Trebuchet MS" charset="0"/>
                          </a:rPr>
                        </m:ctrlPr>
                      </m:sSubPr>
                      <m:e>
                        <m:r>
                          <a:rPr lang="en-US" sz="2133" i="1"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𝑤</m:t>
                        </m:r>
                      </m:e>
                      <m:sub>
                        <m:r>
                          <a:rPr lang="en-US" sz="2133" i="1">
                            <a:latin typeface="Cambria Math" charset="0"/>
                            <a:ea typeface="Trebuchet MS" charset="0"/>
                            <a:cs typeface="Trebuchet MS" charset="0"/>
                          </a:rPr>
                          <m:t>𝑖𝑗</m:t>
                        </m:r>
                      </m:sub>
                    </m:sSub>
                    <m:r>
                      <a:rPr lang="en-US" sz="2133" i="1">
                        <a:latin typeface="Cambria Math" charset="0"/>
                        <a:ea typeface="Trebuchet MS" charset="0"/>
                        <a:cs typeface="Trebuchet MS" charset="0"/>
                      </a:rPr>
                      <m:t>=0</m:t>
                    </m:r>
                  </m:oMath>
                </a14:m>
                <a:r>
                  <a:rPr lang="en-US" sz="2133" dirty="0">
                    <a:latin typeface="Trebuchet MS" charset="0"/>
                    <a:ea typeface="Trebuchet MS" charset="0"/>
                    <a:cs typeface="Trebuchet MS" charset="0"/>
                  </a:rPr>
                  <a:t> otherwise</a:t>
                </a:r>
              </a:p>
              <a:p>
                <a:endParaRPr lang="en-US" sz="2133" dirty="0">
                  <a:latin typeface="Trebuchet MS" charset="0"/>
                  <a:ea typeface="Trebuchet MS" charset="0"/>
                  <a:cs typeface="Trebuchet MS" charset="0"/>
                </a:endParaRPr>
              </a:p>
            </p:txBody>
          </p:sp>
        </mc:Choice>
        <mc:Fallback xmlns="">
          <p:sp>
            <p:nvSpPr>
              <p:cNvPr id="4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1397000"/>
                <a:ext cx="11070848" cy="4839075"/>
              </a:xfrm>
              <a:prstGeom prst="rect">
                <a:avLst/>
              </a:prstGeom>
              <a:blipFill>
                <a:blip r:embed="rId3"/>
                <a:stretch>
                  <a:fillRect l="-458" t="-262" b="-1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743200" y="2413001"/>
            <a:ext cx="7507613" cy="2236948"/>
            <a:chOff x="-173227" y="2339061"/>
            <a:chExt cx="7507613" cy="223694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9629" y="2339061"/>
              <a:ext cx="2876550" cy="9678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36179" y="2562874"/>
              <a:ext cx="1617742" cy="73927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3227" y="3612113"/>
              <a:ext cx="7507613" cy="96389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55309" y="6363249"/>
            <a:ext cx="7213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1200" baseline="30000" dirty="0">
                <a:solidFill>
                  <a:srgbClr val="D7734F"/>
                </a:solidFill>
              </a:rPr>
              <a:t>1</a:t>
            </a:r>
            <a:r>
              <a:rPr lang="en-US" sz="1200" dirty="0">
                <a:solidFill>
                  <a:srgbClr val="D7734F"/>
                </a:solidFill>
              </a:rPr>
              <a:t>Leroux B, Lei X, Breslow N (1999). Estimation of disease rates in small areas: a new mixed model for spatial dependence. </a:t>
            </a:r>
            <a:r>
              <a:rPr lang="en-US" sz="1200" i="1" dirty="0">
                <a:solidFill>
                  <a:srgbClr val="D7734F"/>
                </a:solidFill>
              </a:rPr>
              <a:t>Statistical Models in Epidemiology, the Environment and Clinical Trials</a:t>
            </a:r>
            <a:r>
              <a:rPr lang="en-US" sz="1200" dirty="0">
                <a:solidFill>
                  <a:srgbClr val="D7734F"/>
                </a:solidFill>
              </a:rPr>
              <a:t>. Springer-</a:t>
            </a:r>
            <a:r>
              <a:rPr lang="en-US" sz="1200" dirty="0" err="1">
                <a:solidFill>
                  <a:srgbClr val="D7734F"/>
                </a:solidFill>
              </a:rPr>
              <a:t>Verlag</a:t>
            </a:r>
            <a:r>
              <a:rPr lang="en-US" sz="1200" dirty="0">
                <a:solidFill>
                  <a:srgbClr val="D7734F"/>
                </a:solidFill>
              </a:rPr>
              <a:t>: New York.</a:t>
            </a:r>
            <a:endParaRPr lang="en-US" sz="2000" dirty="0">
              <a:solidFill>
                <a:srgbClr val="D7734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15695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D9C8-89A8-7B49-A869-9E81C854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Predictive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35FB67-7D3F-3346-91DA-7A47ACD0D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7138" y="1260720"/>
                <a:ext cx="10501078" cy="4422449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defRPr/>
                </a:pPr>
                <a:r>
                  <a:rPr lang="en-US" sz="2000" b="1" dirty="0">
                    <a:solidFill>
                      <a:srgbClr val="D7734F"/>
                    </a:solidFill>
                  </a:rPr>
                  <a:t>Metrics</a:t>
                </a:r>
                <a:endParaRPr lang="en-US" sz="2000" dirty="0">
                  <a:solidFill>
                    <a:sysClr val="windowText" lastClr="000000">
                      <a:tint val="75000"/>
                    </a:sysClr>
                  </a:solidFill>
                </a:endParaRPr>
              </a:p>
              <a:p>
                <a:pPr marL="800080" lvl="1" indent="-342891">
                  <a:lnSpc>
                    <a:spcPct val="100000"/>
                  </a:lnSpc>
                  <a:buFont typeface="Arial" charset="0"/>
                  <a:buChar char="•"/>
                  <a:defRPr/>
                </a:pPr>
                <a:r>
                  <a:rPr lang="en-US" sz="2000" b="1" dirty="0">
                    <a:solidFill>
                      <a:srgbClr val="4775A4"/>
                    </a:solidFill>
                  </a:rPr>
                  <a:t>Precision</a:t>
                </a:r>
                <a:r>
                  <a:rPr lang="en-US" sz="2000" dirty="0">
                    <a:solidFill>
                      <a:sysClr val="windowText" lastClr="000000">
                        <a:tint val="75000"/>
                      </a:sysClr>
                    </a:solidFill>
                  </a:rPr>
                  <a:t>: </a:t>
                </a:r>
                <a:r>
                  <a:rPr lang="en-US" sz="2000" dirty="0"/>
                  <a:t>When the model suggests the home has a smoke alarm, what </a:t>
                </a:r>
                <a:br>
                  <a:rPr lang="en-US" sz="2000" dirty="0"/>
                </a:br>
                <a:r>
                  <a:rPr lang="en-US" sz="2000" dirty="0"/>
                  <a:t>percentage of these homes actually have it? </a:t>
                </a:r>
              </a:p>
              <a:p>
                <a:pPr marL="800080" lvl="1" indent="-342891">
                  <a:lnSpc>
                    <a:spcPct val="100000"/>
                  </a:lnSpc>
                  <a:buFont typeface="Arial" charset="0"/>
                  <a:buChar char="•"/>
                  <a:defRPr/>
                </a:pPr>
                <a:r>
                  <a:rPr lang="en-US" sz="2000" b="1" dirty="0">
                    <a:solidFill>
                      <a:srgbClr val="4775A4"/>
                    </a:solidFill>
                  </a:rPr>
                  <a:t>Recall</a:t>
                </a:r>
                <a:r>
                  <a:rPr lang="en-US" sz="2000" dirty="0">
                    <a:solidFill>
                      <a:srgbClr val="4775A4"/>
                    </a:solidFill>
                  </a:rPr>
                  <a:t>: </a:t>
                </a:r>
                <a:r>
                  <a:rPr lang="en-US" sz="2000" dirty="0"/>
                  <a:t>What percentage of homes with alarms is the model catching? 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&lt;</m:t>
                    </m:r>
                    <m:r>
                      <a:rPr lang="en-US" sz="2000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000" dirty="0"/>
                  <a:t> for threshold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000" dirty="0"/>
                  <a:t>, the </a:t>
                </a:r>
                <a:r>
                  <a:rPr lang="en-US" sz="2000" b="1" dirty="0">
                    <a:solidFill>
                      <a:srgbClr val="D7734F"/>
                    </a:solidFill>
                  </a:rPr>
                  <a:t>model predicts</a:t>
                </a:r>
                <a:r>
                  <a:rPr lang="en-US" sz="2000" dirty="0">
                    <a:solidFill>
                      <a:sysClr val="windowText" lastClr="000000">
                        <a:tint val="75000"/>
                      </a:sysClr>
                    </a:solidFill>
                  </a:rPr>
                  <a:t> </a:t>
                </a:r>
                <a:r>
                  <a:rPr lang="en-US" sz="2000" dirty="0"/>
                  <a:t>that household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000" dirty="0"/>
                  <a:t> needs a smoke alarm intervention</a:t>
                </a:r>
              </a:p>
              <a:p>
                <a:pPr marL="800080" lvl="1" indent="-342891">
                  <a:lnSpc>
                    <a:spcPct val="100000"/>
                  </a:lnSpc>
                  <a:buFont typeface="Arial" charset="0"/>
                  <a:buChar char="•"/>
                  <a:defRPr/>
                </a:pPr>
                <a:r>
                  <a:rPr lang="en-US" sz="2000" dirty="0"/>
                  <a:t>We find the value of t that maximizes precision and recall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000" dirty="0"/>
                  <a:t>Models</a:t>
                </a:r>
                <a:r>
                  <a:rPr lang="en-US" sz="2000" dirty="0">
                    <a:solidFill>
                      <a:sysClr val="windowText" lastClr="000000">
                        <a:tint val="75000"/>
                      </a:sysClr>
                    </a:solidFill>
                  </a:rPr>
                  <a:t> </a:t>
                </a:r>
                <a:r>
                  <a:rPr lang="en-US" sz="2000" b="1" dirty="0">
                    <a:solidFill>
                      <a:srgbClr val="D7734F"/>
                    </a:solidFill>
                  </a:rPr>
                  <a:t>are trained </a:t>
                </a:r>
                <a:r>
                  <a:rPr lang="en-US" sz="2000" dirty="0"/>
                  <a:t>using repeated holdout samples of 10%, 15% and 20% </a:t>
                </a:r>
                <a:br>
                  <a:rPr lang="en-US" sz="2000" dirty="0"/>
                </a:br>
                <a:r>
                  <a:rPr lang="en-US" sz="2000" dirty="0"/>
                  <a:t>of the observations</a:t>
                </a:r>
              </a:p>
              <a:p>
                <a:pPr marL="800080" lvl="1" indent="-342891">
                  <a:lnSpc>
                    <a:spcPct val="100000"/>
                  </a:lnSpc>
                  <a:buFont typeface="Arial" charset="0"/>
                  <a:buChar char="•"/>
                  <a:defRPr/>
                </a:pPr>
                <a:r>
                  <a:rPr lang="en-US" sz="2000" dirty="0"/>
                  <a:t>For each holdout sample, the model is fit and predicted probabilities are assigned to the holdout samples 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000" dirty="0"/>
                  <a:t>2015 Operation </a:t>
                </a:r>
                <a:r>
                  <a:rPr lang="en-US" sz="2000" dirty="0" err="1"/>
                  <a:t>FireSafe</a:t>
                </a:r>
                <a:r>
                  <a:rPr lang="en-US" sz="2000" dirty="0"/>
                  <a:t> data used to </a:t>
                </a:r>
                <a:r>
                  <a:rPr lang="en-US" sz="2000" b="1" dirty="0">
                    <a:solidFill>
                      <a:srgbClr val="D7734F"/>
                    </a:solidFill>
                  </a:rPr>
                  <a:t>estimate the performance </a:t>
                </a:r>
                <a:r>
                  <a:rPr lang="en-US" sz="2000" dirty="0"/>
                  <a:t>of 2016 data</a:t>
                </a:r>
              </a:p>
              <a:p>
                <a:pPr marL="800080" lvl="1" indent="-342891">
                  <a:lnSpc>
                    <a:spcPct val="100000"/>
                  </a:lnSpc>
                  <a:buFont typeface="Arial" charset="0"/>
                  <a:buChar char="•"/>
                  <a:defRPr/>
                </a:pPr>
                <a:r>
                  <a:rPr lang="en-US" sz="2000" dirty="0"/>
                  <a:t>Then both years were used to make final predictions for 2017</a:t>
                </a:r>
              </a:p>
              <a:p>
                <a:pPr>
                  <a:lnSpc>
                    <a:spcPct val="100000"/>
                  </a:lnSpc>
                  <a:defRPr/>
                </a:pPr>
                <a:r>
                  <a:rPr lang="en-US" sz="2000" dirty="0"/>
                  <a:t>Predictions made at the </a:t>
                </a:r>
                <a:r>
                  <a:rPr lang="en-US" sz="2000" b="1" dirty="0">
                    <a:solidFill>
                      <a:srgbClr val="D7734F"/>
                    </a:solidFill>
                  </a:rPr>
                  <a:t>household level and aggregated </a:t>
                </a:r>
                <a:r>
                  <a:rPr lang="en-US" sz="2000" dirty="0"/>
                  <a:t>to Census block groups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35FB67-7D3F-3346-91DA-7A47ACD0D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7138" y="1260720"/>
                <a:ext cx="10501078" cy="4422449"/>
              </a:xfrm>
              <a:blipFill>
                <a:blip r:embed="rId2"/>
                <a:stretch>
                  <a:fillRect l="-362" t="-573" b="-13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6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25400"/>
            <a:ext cx="12192000" cy="11430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latin typeface="Helvetica"/>
                <a:ea typeface="Trebuchet MS" charset="0"/>
                <a:cs typeface="Helvetica"/>
              </a:rPr>
              <a:t>Probability of Having a Smoke Alarm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6590312" y="1205877"/>
            <a:ext cx="4779264" cy="4450080"/>
            <a:chOff x="3238500" y="29739731"/>
            <a:chExt cx="6319558" cy="5936406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pic>
          <p:nvPicPr>
            <p:cNvPr id="5" name="Picture 4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51200" y="29739731"/>
              <a:ext cx="6306858" cy="5936406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8500" y="33822495"/>
              <a:ext cx="1436712" cy="1440695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35119505" y="39930075"/>
            <a:ext cx="9821908" cy="9358629"/>
            <a:chOff x="11480800" y="31953200"/>
            <a:chExt cx="5080000" cy="484038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0800" y="31953200"/>
              <a:ext cx="5080000" cy="4838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0800" y="35217100"/>
              <a:ext cx="1312007" cy="15764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35322705" y="40133275"/>
            <a:ext cx="9821908" cy="9358629"/>
            <a:chOff x="11480800" y="31953200"/>
            <a:chExt cx="5080000" cy="484038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0800" y="31953200"/>
              <a:ext cx="5080000" cy="4838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0800" y="35217100"/>
              <a:ext cx="1312007" cy="15764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35525905" y="40336475"/>
            <a:ext cx="9821908" cy="9358629"/>
            <a:chOff x="11480800" y="31953200"/>
            <a:chExt cx="5080000" cy="484038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0800" y="31953200"/>
              <a:ext cx="5080000" cy="4838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0800" y="35217100"/>
              <a:ext cx="1312007" cy="15764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812800" y="1205878"/>
            <a:ext cx="4775200" cy="4449761"/>
            <a:chOff x="11480800" y="31953200"/>
            <a:chExt cx="5080000" cy="4840387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0800" y="31953200"/>
              <a:ext cx="5080000" cy="4838700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0800" y="35217100"/>
              <a:ext cx="1312007" cy="1576487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</p:spPr>
        </p:pic>
      </p:grpSp>
      <p:sp>
        <p:nvSpPr>
          <p:cNvPr id="3" name="TextBox 2"/>
          <p:cNvSpPr txBox="1"/>
          <p:nvPr/>
        </p:nvSpPr>
        <p:spPr>
          <a:xfrm flipH="1">
            <a:off x="609601" y="5655959"/>
            <a:ext cx="518334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Helvetica Light"/>
                <a:cs typeface="Helvetica Light"/>
              </a:rPr>
              <a:t>Census Block Level Predictions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6604000" y="5655959"/>
            <a:ext cx="51816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Helvetica Light"/>
                <a:cs typeface="Helvetica Light"/>
              </a:rPr>
              <a:t>Housing Unit Level Predictions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72362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ea typeface="Trebuchet MS" charset="0"/>
                <a:cs typeface="Helvetica Light"/>
              </a:rPr>
              <a:t>Bayesian logistic regression model with conditionally autoregressive spatial effects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0380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/>
          <a:lstStyle/>
          <a:p>
            <a:r>
              <a:rPr lang="en-US" b="1" dirty="0">
                <a:latin typeface="Raleway" charset="0"/>
                <a:ea typeface="Raleway" charset="0"/>
                <a:cs typeface="Raleway" charset="0"/>
              </a:rPr>
              <a:t>Findings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231525"/>
            <a:ext cx="5892800" cy="5448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667" b="1" dirty="0">
                <a:solidFill>
                  <a:srgbClr val="FC2C00"/>
                </a:solidFill>
              </a:rPr>
              <a:t>Predictors of smoke detector need</a:t>
            </a:r>
            <a:endParaRPr lang="en-US" sz="2667" dirty="0">
              <a:solidFill>
                <a:srgbClr val="FC2C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667" dirty="0">
                <a:solidFill>
                  <a:schemeClr val="tx1"/>
                </a:solidFill>
              </a:rPr>
              <a:t>At the household level:</a:t>
            </a:r>
          </a:p>
          <a:p>
            <a:pPr marL="342891" indent="-342891">
              <a:lnSpc>
                <a:spcPct val="100000"/>
              </a:lnSpc>
              <a:buFont typeface="Arial" charset="0"/>
              <a:buChar char="•"/>
            </a:pPr>
            <a:r>
              <a:rPr lang="en-US" sz="2133" dirty="0">
                <a:solidFill>
                  <a:schemeClr val="tx1"/>
                </a:solidFill>
              </a:rPr>
              <a:t>Home value (-)</a:t>
            </a:r>
          </a:p>
          <a:p>
            <a:pPr marL="342891" indent="-342891">
              <a:lnSpc>
                <a:spcPct val="100000"/>
              </a:lnSpc>
              <a:buFont typeface="Arial" charset="0"/>
              <a:buChar char="•"/>
            </a:pPr>
            <a:r>
              <a:rPr lang="en-US" sz="2133" dirty="0">
                <a:solidFill>
                  <a:schemeClr val="tx1"/>
                </a:solidFill>
              </a:rPr>
              <a:t>Age of home (+)</a:t>
            </a:r>
          </a:p>
          <a:p>
            <a:pPr>
              <a:lnSpc>
                <a:spcPct val="100000"/>
              </a:lnSpc>
            </a:pPr>
            <a:r>
              <a:rPr lang="en-US" sz="2667" dirty="0">
                <a:solidFill>
                  <a:schemeClr val="tx1"/>
                </a:solidFill>
              </a:rPr>
              <a:t>At the neighborhood level:</a:t>
            </a:r>
          </a:p>
          <a:p>
            <a:pPr marL="342891" indent="-342891">
              <a:lnSpc>
                <a:spcPct val="100000"/>
              </a:lnSpc>
              <a:buFont typeface="Arial" charset="0"/>
              <a:buChar char="•"/>
            </a:pPr>
            <a:r>
              <a:rPr lang="en-US" sz="2133" dirty="0">
                <a:solidFill>
                  <a:schemeClr val="tx1"/>
                </a:solidFill>
              </a:rPr>
              <a:t>Median income (-)</a:t>
            </a:r>
          </a:p>
          <a:p>
            <a:pPr marL="342891" indent="-342891">
              <a:lnSpc>
                <a:spcPct val="100000"/>
              </a:lnSpc>
              <a:buFont typeface="Arial" charset="0"/>
              <a:buChar char="•"/>
            </a:pPr>
            <a:r>
              <a:rPr lang="en-US" sz="2133" dirty="0">
                <a:solidFill>
                  <a:schemeClr val="tx1"/>
                </a:solidFill>
              </a:rPr>
              <a:t>Percent living alone (+)</a:t>
            </a:r>
          </a:p>
          <a:p>
            <a:pPr marL="342891" indent="-342891">
              <a:lnSpc>
                <a:spcPct val="100000"/>
              </a:lnSpc>
              <a:buFont typeface="Arial" charset="0"/>
              <a:buChar char="•"/>
            </a:pPr>
            <a:r>
              <a:rPr lang="en-US" sz="2133" dirty="0">
                <a:solidFill>
                  <a:schemeClr val="tx1"/>
                </a:solidFill>
              </a:rPr>
              <a:t>Percent family households (-)</a:t>
            </a:r>
          </a:p>
          <a:p>
            <a:pPr>
              <a:lnSpc>
                <a:spcPct val="100000"/>
              </a:lnSpc>
            </a:pPr>
            <a:r>
              <a:rPr lang="en-US" sz="2667" dirty="0">
                <a:solidFill>
                  <a:schemeClr val="tx1"/>
                </a:solidFill>
              </a:rPr>
              <a:t>ACFD used a list of vulnerable neighborhoods predicted to target their visits for 2017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352" y="1336652"/>
            <a:ext cx="5473811" cy="5212080"/>
          </a:xfrm>
          <a:prstGeom prst="rect">
            <a:avLst/>
          </a:prstGeom>
          <a:ln w="28575">
            <a:solidFill>
              <a:srgbClr val="C6C6C6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1E31BF-1F3E-0E43-AF14-0A9B7AEC9F28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9286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2A86-385E-1244-AEB8-96FC550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– Arlington Restaurant Initiative</a:t>
            </a:r>
            <a:br>
              <a:rPr lang="en-US" dirty="0"/>
            </a:br>
            <a:r>
              <a:rPr lang="en-US" sz="3200" dirty="0"/>
              <a:t>Measuring the Impact of Alcohol-Related Crime Reduction Strategies for Restaurants and Nightlife in Arlington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8610-5D84-1646-94F4-64A5F8AE7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25362"/>
            <a:ext cx="10434577" cy="3557807"/>
          </a:xfrm>
        </p:spPr>
        <p:txBody>
          <a:bodyPr/>
          <a:lstStyle/>
          <a:p>
            <a:pPr marL="457200" lvl="0" indent="-419100">
              <a:spcBef>
                <a:spcPts val="0"/>
              </a:spcBef>
              <a:buClr>
                <a:srgbClr val="141F22"/>
              </a:buClr>
              <a:buSzPts val="3000"/>
              <a:buFont typeface="Barlow Condensed"/>
              <a:buChar char="●"/>
            </a:pPr>
            <a:r>
              <a:rPr lang="en-US" dirty="0">
                <a:solidFill>
                  <a:srgbClr val="141F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Arlington County features some of the most unique restaurants and nightlife destinations in the Washington D.C. metro region. Areas such as Clarendon, however, with a large number of restaurants have become a difficult issue for police to manage due to alcohol-related crimes such as malicious wounding, sexual assault, public intoxication, assault on police, DUI, disorderly conduct, and rape.</a:t>
            </a:r>
          </a:p>
        </p:txBody>
      </p:sp>
    </p:spTree>
    <p:extLst>
      <p:ext uri="{BB962C8B-B14F-4D97-AF65-F5344CB8AC3E}">
        <p14:creationId xmlns:p14="http://schemas.microsoft.com/office/powerpoint/2010/main" val="422914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2A86-385E-1244-AEB8-96FC550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– Arlington Restaurant Initiative</a:t>
            </a:r>
            <a:br>
              <a:rPr lang="en-US" dirty="0"/>
            </a:br>
            <a:r>
              <a:rPr lang="en-US" sz="3200" dirty="0"/>
              <a:t>Measuring the Impact of Alcohol-Related Crime Reduction Strategies for Restaurants and Nightlife in Arlington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B8610-5D84-1646-94F4-64A5F8AE7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25362"/>
            <a:ext cx="10434577" cy="3557807"/>
          </a:xfrm>
        </p:spPr>
        <p:txBody>
          <a:bodyPr/>
          <a:lstStyle/>
          <a:p>
            <a:pPr marL="457200" lvl="0" indent="-419100">
              <a:spcBef>
                <a:spcPts val="0"/>
              </a:spcBef>
              <a:buClr>
                <a:srgbClr val="141F22"/>
              </a:buClr>
              <a:buSzPts val="3000"/>
              <a:buFont typeface="Barlow Condensed"/>
              <a:buChar char="●"/>
            </a:pPr>
            <a:r>
              <a:rPr lang="en-US" dirty="0">
                <a:solidFill>
                  <a:srgbClr val="141F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Arlington County Police Department (ACPD) launched the </a:t>
            </a:r>
            <a:r>
              <a:rPr lang="en-US" i="1" dirty="0">
                <a:solidFill>
                  <a:srgbClr val="861F4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Arlington Restaurant Initiative (ARI) </a:t>
            </a:r>
            <a:r>
              <a:rPr lang="en-US" dirty="0">
                <a:solidFill>
                  <a:srgbClr val="141F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that focuses on best practices for restaurants and nightlife to reduce the risk of alcohol-related disorder. The initiative grew out of the </a:t>
            </a:r>
            <a:r>
              <a:rPr lang="en-US" i="1" dirty="0">
                <a:solidFill>
                  <a:srgbClr val="861F4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Clarendon Detail</a:t>
            </a:r>
            <a:r>
              <a:rPr lang="en-US" dirty="0">
                <a:solidFill>
                  <a:srgbClr val="141F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, the creation of a team of patrol officers using overtime to control pedestrian and road traffic, and to ensure that intoxicated patrons are protected from harm.</a:t>
            </a:r>
          </a:p>
        </p:txBody>
      </p:sp>
    </p:spTree>
    <p:extLst>
      <p:ext uri="{BB962C8B-B14F-4D97-AF65-F5344CB8AC3E}">
        <p14:creationId xmlns:p14="http://schemas.microsoft.com/office/powerpoint/2010/main" val="3493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6FCA-80F8-EA4D-A5AD-F9584501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– Arlington Restaurant Initiative</a:t>
            </a:r>
            <a:br>
              <a:rPr lang="en-US" dirty="0"/>
            </a:br>
            <a:r>
              <a:rPr lang="en-US" sz="3200" dirty="0"/>
              <a:t>Measuring the Impact of Alcohol-Related Crime Reduction Strategies for Restaurants and Nightlife in Arlington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406EF-F45D-404A-B764-AE7647549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236573"/>
            <a:ext cx="10434577" cy="3446596"/>
          </a:xfrm>
        </p:spPr>
        <p:txBody>
          <a:bodyPr/>
          <a:lstStyle/>
          <a:p>
            <a:r>
              <a:rPr lang="en-US" b="1" dirty="0">
                <a:solidFill>
                  <a:srgbClr val="141F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Objective: </a:t>
            </a:r>
            <a:r>
              <a:rPr lang="en-US" dirty="0">
                <a:solidFill>
                  <a:srgbClr val="141F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Evaluate effectiveness (social and economic impact) of ARI in Clarendon to help ACPD </a:t>
            </a:r>
            <a:r>
              <a:rPr lang="en-US" b="1" dirty="0">
                <a:solidFill>
                  <a:srgbClr val="141F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sustain and support program funding</a:t>
            </a:r>
            <a:r>
              <a:rPr lang="en-US" dirty="0">
                <a:solidFill>
                  <a:srgbClr val="141F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</a:p>
          <a:p>
            <a:r>
              <a:rPr lang="en-US" dirty="0">
                <a:solidFill>
                  <a:srgbClr val="141F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Need a justifiable funding model that goes beyond counting arrest</a:t>
            </a:r>
          </a:p>
        </p:txBody>
      </p:sp>
    </p:spTree>
    <p:extLst>
      <p:ext uri="{BB962C8B-B14F-4D97-AF65-F5344CB8AC3E}">
        <p14:creationId xmlns:p14="http://schemas.microsoft.com/office/powerpoint/2010/main" val="367303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30DD-823B-1E47-91F9-2BBACA65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6E7730-A2CD-D04C-80E3-CDBDDABA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SDAD 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7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93FF-5CF4-9140-8BF1-09B42DC4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– Arlington Restaurant Initiative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18F756-F664-CF43-B131-37D969CCC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031" y="1260475"/>
            <a:ext cx="5914126" cy="44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5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84D1D-1F6A-0449-90DF-CCA92C4F92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554" y="0"/>
            <a:ext cx="917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6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7FEC5-5C56-1B40-AF23-D157D3DBBA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96" y="0"/>
            <a:ext cx="9845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0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C92228-A4C4-434B-9E12-5C235BDD12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244" y="0"/>
            <a:ext cx="9181512" cy="6858000"/>
          </a:xfrm>
          <a:prstGeom prst="rect">
            <a:avLst/>
          </a:prstGeom>
        </p:spPr>
      </p:pic>
      <p:pic>
        <p:nvPicPr>
          <p:cNvPr id="9" name="Picture 8">
            <a:hlinkClick r:id="rId3" action="ppaction://program"/>
            <a:extLst>
              <a:ext uri="{FF2B5EF4-FFF2-40B4-BE49-F238E27FC236}">
                <a16:creationId xmlns:a16="http://schemas.microsoft.com/office/drawing/2014/main" id="{8E8C3345-C69E-3745-A0A8-1A815EAAA7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55" y="933854"/>
            <a:ext cx="7162102" cy="52723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6864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443754" y="1"/>
            <a:ext cx="113223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New Data Sources for VCE Community Profiles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idx="1"/>
          </p:nvPr>
        </p:nvSpPr>
        <p:spPr>
          <a:xfrm>
            <a:off x="748850" y="1077675"/>
            <a:ext cx="6207600" cy="50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Project Background</a:t>
            </a:r>
            <a:endParaRPr sz="24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VCE District Planning includes an process of Community Profiling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SDAL is currently working with VCE to develop a Dashboard that will allow for a deeper level of analysis than is currently conducted, including: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/>
              <a:t>Location (Place)-Level Data</a:t>
            </a:r>
            <a:r>
              <a:rPr lang="en-US" sz="1800"/>
              <a:t> (Places of Worship, SNAP Providers, Social Service Locations)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/>
              <a:t>Sub-County-Level Data</a:t>
            </a:r>
            <a:r>
              <a:rPr lang="en-US" sz="1800"/>
              <a:t> (Block Groups, Water Districts, School Boundaries)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-US" sz="1800" b="1"/>
              <a:t>Tools </a:t>
            </a:r>
            <a:r>
              <a:rPr lang="en-US" sz="1800"/>
              <a:t>for quick descriptive analysis (Maps, Time-Series, Scatterplots</a:t>
            </a:r>
            <a:endParaRPr sz="18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354" y="1146650"/>
            <a:ext cx="4740197" cy="4924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2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43754" y="1"/>
            <a:ext cx="113223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New Data Sources for VCE Community Profiles</a:t>
            </a:r>
            <a:endParaRPr dirty="0"/>
          </a:p>
        </p:txBody>
      </p:sp>
      <p:sp>
        <p:nvSpPr>
          <p:cNvPr id="105" name="Google Shape;105;p19"/>
          <p:cNvSpPr txBox="1">
            <a:spLocks noGrp="1"/>
          </p:cNvSpPr>
          <p:nvPr>
            <p:ph idx="1"/>
          </p:nvPr>
        </p:nvSpPr>
        <p:spPr>
          <a:xfrm>
            <a:off x="788575" y="1022100"/>
            <a:ext cx="6290400" cy="51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Project Goal(s) / Research Questions</a:t>
            </a:r>
            <a:endParaRPr sz="2400" dirty="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/>
              <a:t>Discover possible sub-county data sources for use by VCE in creating community profiles, including:</a:t>
            </a:r>
            <a:endParaRPr sz="1600" dirty="0"/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 b="1" dirty="0"/>
              <a:t>Radon Levels</a:t>
            </a:r>
            <a:endParaRPr sz="1400" b="1" dirty="0"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US" sz="1400" b="1" dirty="0"/>
              <a:t>Active Coal Mine Locations</a:t>
            </a:r>
            <a:endParaRPr sz="1400" b="1" dirty="0"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US" sz="1400" b="1" dirty="0"/>
              <a:t>Water Quality (Rivers)</a:t>
            </a:r>
            <a:endParaRPr sz="1400" b="1" dirty="0"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US" sz="1400" b="1" dirty="0"/>
              <a:t>Water Quality (Treatment Plants)</a:t>
            </a:r>
            <a:endParaRPr sz="1400" b="1" dirty="0"/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US" sz="1400" b="1" dirty="0"/>
              <a:t>Soil Status Quality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US" sz="1400" b="1" dirty="0"/>
              <a:t>Crop Coverage</a:t>
            </a:r>
            <a:endParaRPr sz="1400" b="1" dirty="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/>
              <a:t>Profile discovered data sources quality, structure, provenance and metadata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/>
              <a:t>Determine necessary transformations for data re-purposing and overall data source fitness to support VCE goals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•"/>
            </a:pPr>
            <a:r>
              <a:rPr lang="en-US" sz="1600" dirty="0"/>
              <a:t>Incorporate new data into dashboard; create new dashboard tools</a:t>
            </a:r>
            <a:br>
              <a:rPr lang="en-US" sz="1600" dirty="0"/>
            </a:br>
            <a:endParaRPr sz="1600" dirty="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354" y="1146650"/>
            <a:ext cx="4740197" cy="4924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2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93FF-5CF4-9140-8BF1-09B42DC4F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New Data Sources for VCE Community Profiles</a:t>
            </a:r>
          </a:p>
        </p:txBody>
      </p:sp>
      <p:pic>
        <p:nvPicPr>
          <p:cNvPr id="5" name="Content Placeholder 4">
            <a:hlinkClick r:id="rId2" action="ppaction://program"/>
            <a:extLst>
              <a:ext uri="{FF2B5EF4-FFF2-40B4-BE49-F238E27FC236}">
                <a16:creationId xmlns:a16="http://schemas.microsoft.com/office/drawing/2014/main" id="{F8590405-036A-0C4A-AE99-121B53C0D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920" y="1260475"/>
            <a:ext cx="7218347" cy="4422775"/>
          </a:xfrm>
        </p:spPr>
      </p:pic>
    </p:spTree>
    <p:extLst>
      <p:ext uri="{BB962C8B-B14F-4D97-AF65-F5344CB8AC3E}">
        <p14:creationId xmlns:p14="http://schemas.microsoft.com/office/powerpoint/2010/main" val="19711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Raleway" charset="0"/>
                <a:ea typeface="Raleway" charset="0"/>
                <a:cs typeface="Raleway" charset="0"/>
              </a:rPr>
              <a:t>Fairfax Youth Partnership</a:t>
            </a:r>
            <a:br>
              <a:rPr lang="en-US" dirty="0">
                <a:latin typeface="Raleway" charset="0"/>
                <a:ea typeface="Raleway" charset="0"/>
                <a:cs typeface="Raleway" charset="0"/>
              </a:rPr>
            </a:br>
            <a:r>
              <a:rPr lang="en-US" dirty="0"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3200" b="0" i="1" dirty="0">
                <a:latin typeface="Raleway" charset="0"/>
                <a:ea typeface="Raleway" charset="0"/>
                <a:cs typeface="Raleway" charset="0"/>
              </a:rPr>
              <a:t>Describing Populations and Forecasting Future Needs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7952" y="1222248"/>
            <a:ext cx="6937248" cy="4525963"/>
          </a:xfrm>
        </p:spPr>
        <p:txBody>
          <a:bodyPr>
            <a:normAutofit fontScale="85000" lnSpcReduction="10000"/>
          </a:bodyPr>
          <a:lstStyle/>
          <a:p>
            <a:pPr marL="457189" defTabSz="914377"/>
            <a:r>
              <a:rPr lang="en-US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Issue:</a:t>
            </a:r>
            <a:r>
              <a:rPr lang="en-US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Characterize the factors</a:t>
            </a:r>
            <a:br>
              <a:rPr lang="en-US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that describe </a:t>
            </a:r>
            <a:r>
              <a:rPr lang="en-US" b="1" dirty="0">
                <a:solidFill>
                  <a:srgbClr val="4F81BD"/>
                </a:solidFill>
                <a:latin typeface="Trebuchet MS" charset="0"/>
                <a:ea typeface="Trebuchet MS" charset="0"/>
                <a:cs typeface="Trebuchet MS" charset="0"/>
              </a:rPr>
              <a:t>depression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 and</a:t>
            </a:r>
            <a:br>
              <a:rPr lang="en-US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b="1" dirty="0">
                <a:solidFill>
                  <a:schemeClr val="accent1"/>
                </a:solidFill>
                <a:latin typeface="Trebuchet MS" charset="0"/>
                <a:ea typeface="Trebuchet MS" charset="0"/>
                <a:cs typeface="Trebuchet MS" charset="0"/>
              </a:rPr>
              <a:t>obesity in youth</a:t>
            </a:r>
          </a:p>
          <a:p>
            <a:pPr marL="457189" defTabSz="914377"/>
            <a:r>
              <a:rPr lang="en-US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Goal: </a:t>
            </a:r>
            <a:r>
              <a:rPr lang="en-US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This type of understanding</a:t>
            </a:r>
            <a:br>
              <a:rPr lang="en-US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will allow Fairfax County to </a:t>
            </a:r>
            <a:br>
              <a:rPr lang="en-US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implement policies targeted to </a:t>
            </a:r>
            <a:br>
              <a:rPr lang="en-US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address </a:t>
            </a:r>
            <a:r>
              <a:rPr lang="en-US" b="1" dirty="0">
                <a:solidFill>
                  <a:srgbClr val="4F81BD"/>
                </a:solidFill>
                <a:latin typeface="Trebuchet MS" charset="0"/>
                <a:ea typeface="Trebuchet MS" charset="0"/>
                <a:cs typeface="Trebuchet MS" charset="0"/>
              </a:rPr>
              <a:t>youth behaviors</a:t>
            </a:r>
          </a:p>
          <a:p>
            <a:pPr marL="457189" defTabSz="914377"/>
            <a:r>
              <a:rPr lang="en-US" b="1" dirty="0">
                <a:solidFill>
                  <a:srgbClr val="4F81BD"/>
                </a:solidFill>
                <a:latin typeface="Trebuchet MS" charset="0"/>
                <a:ea typeface="Trebuchet MS" charset="0"/>
                <a:cs typeface="Trebuchet MS" charset="0"/>
              </a:rPr>
              <a:t>Approach: </a:t>
            </a:r>
            <a:r>
              <a:rPr lang="en-US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Identify access to food and physical activity options, e.g. grocery stores, restaurants, farmers markets, community gardens, parks, and more</a:t>
            </a:r>
          </a:p>
          <a:p>
            <a:pPr marL="450839" indent="0" defTabSz="914377">
              <a:buNone/>
            </a:pPr>
            <a:endParaRPr lang="en-US" b="1" dirty="0">
              <a:solidFill>
                <a:srgbClr val="44546A">
                  <a:lumMod val="60000"/>
                  <a:lumOff val="40000"/>
                </a:srgb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2320" y="1682496"/>
            <a:ext cx="4650304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806752"/>
            <a:ext cx="110744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Household Level </a:t>
            </a:r>
          </a:p>
          <a:p>
            <a:pPr marL="1066773" lvl="1" indent="-457189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Geocoded the household locations</a:t>
            </a:r>
          </a:p>
          <a:p>
            <a:pPr marL="1066773" lvl="1" indent="-457189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Supervisor districts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4F81BD"/>
                </a:solidFill>
                <a:latin typeface="Trebuchet MS" charset="0"/>
                <a:ea typeface="Trebuchet MS" charset="0"/>
                <a:cs typeface="Trebuchet MS" charset="0"/>
              </a:rPr>
              <a:t>Places of Interest</a:t>
            </a:r>
          </a:p>
          <a:p>
            <a:pPr marL="1066773" lvl="1" indent="-457189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Food, parks and recreation centers</a:t>
            </a:r>
          </a:p>
          <a:p>
            <a:pPr marL="1066773" lvl="1" indent="-457189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Transportation </a:t>
            </a:r>
            <a:r>
              <a:rPr lang="mr-IN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–</a:t>
            </a: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 routes and modalities</a:t>
            </a:r>
          </a:p>
          <a:p>
            <a:pPr marL="1066773" lvl="1" indent="-457189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Clinics</a:t>
            </a:r>
            <a:endParaRPr lang="en-US" sz="2400" b="1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Census Tract Block Group Level </a:t>
            </a:r>
          </a:p>
          <a:p>
            <a:pPr marL="1066773" lvl="1" indent="-457189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5-year 2015 American Community Survey </a:t>
            </a:r>
            <a:r>
              <a:rPr lang="mr-IN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–</a:t>
            </a: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 household </a:t>
            </a:r>
            <a:b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level measures of economic vulnerability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School Level</a:t>
            </a:r>
          </a:p>
          <a:p>
            <a:pPr marL="1066773" lvl="1" indent="-457189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Locations and boundaries </a:t>
            </a:r>
          </a:p>
          <a:p>
            <a:pPr marL="1066773" lvl="1" indent="-457189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Fairfax County Youth Survey, 2010 -2015</a:t>
            </a: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 fontAlgn="base">
              <a:spcAft>
                <a:spcPct val="0"/>
              </a:spcAft>
            </a:pPr>
            <a:endParaRPr lang="en-US" sz="4267" b="1" dirty="0">
              <a:solidFill>
                <a:prstClr val="black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 Light" charset="0"/>
                <a:ea typeface="Raleway Light" charset="0"/>
                <a:cs typeface="Raleway Light" charset="0"/>
              </a:rPr>
              <a:t>The DATA</a:t>
            </a:r>
            <a:endParaRPr lang="en-US" b="1" dirty="0"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33638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782B-6BAD-3249-A876-978A5AAC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Youth Reporting Depressive Symptoms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1281275A-86FC-E844-976A-DA9000CB0C3D}"/>
              </a:ext>
            </a:extLst>
          </p:cNvPr>
          <p:cNvGraphicFramePr>
            <a:graphicFrameLocks/>
          </p:cNvGraphicFramePr>
          <p:nvPr/>
        </p:nvGraphicFramePr>
        <p:xfrm>
          <a:off x="6445163" y="1532642"/>
          <a:ext cx="4942416" cy="2758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A8E2A71-7107-B147-849C-9FD4BFDD6D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5499576"/>
              </p:ext>
            </p:extLst>
          </p:nvPr>
        </p:nvGraphicFramePr>
        <p:xfrm>
          <a:off x="838203" y="1482447"/>
          <a:ext cx="4747052" cy="2607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5F64C2B-8C0D-2642-AD99-4B7DD46686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495808"/>
              </p:ext>
            </p:extLst>
          </p:nvPr>
        </p:nvGraphicFramePr>
        <p:xfrm>
          <a:off x="776420" y="4227228"/>
          <a:ext cx="6493638" cy="1980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6142AC-C3CD-DA4C-BE76-B8EC2FF62712}"/>
              </a:ext>
            </a:extLst>
          </p:cNvPr>
          <p:cNvSpPr txBox="1"/>
          <p:nvPr/>
        </p:nvSpPr>
        <p:spPr>
          <a:xfrm>
            <a:off x="101600" y="935534"/>
            <a:ext cx="120904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Percentage of Students Who Felt Sad or Hopeless in the Past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F0C46D-66AE-EC40-A57D-C7ABFEA37743}"/>
              </a:ext>
            </a:extLst>
          </p:cNvPr>
          <p:cNvSpPr txBox="1"/>
          <p:nvPr/>
        </p:nvSpPr>
        <p:spPr>
          <a:xfrm>
            <a:off x="8088141" y="4790518"/>
            <a:ext cx="21762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F81BD"/>
                </a:solidFill>
                <a:latin typeface="Trebuchet MS" charset="0"/>
                <a:ea typeface="Trebuchet MS" charset="0"/>
                <a:cs typeface="Trebuchet MS" charset="0"/>
              </a:rPr>
              <a:t>Source: Fairfax County Youth Survey, 2010 – 2015 </a:t>
            </a:r>
          </a:p>
          <a:p>
            <a:endParaRPr lang="en-US" sz="1600" b="1" dirty="0">
              <a:solidFill>
                <a:srgbClr val="4F81BD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34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C7FE-30E0-5A47-8228-DDF2DF40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Science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CFEAA-64F7-C345-9A32-86493456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65" y="952089"/>
            <a:ext cx="7689080" cy="4975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9609E-FC19-3942-BBEE-F0F34DDF84CB}"/>
              </a:ext>
            </a:extLst>
          </p:cNvPr>
          <p:cNvSpPr txBox="1"/>
          <p:nvPr/>
        </p:nvSpPr>
        <p:spPr>
          <a:xfrm>
            <a:off x="111211" y="5970408"/>
            <a:ext cx="9715136" cy="832857"/>
          </a:xfrm>
          <a:prstGeom prst="rect">
            <a:avLst/>
          </a:prstGeom>
          <a:solidFill>
            <a:schemeClr val="bg1">
              <a:alpha val="59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99" dirty="0"/>
              <a:t>Keller, S.A., S. Shipp, G. Korkmaz, E. </a:t>
            </a:r>
            <a:r>
              <a:rPr lang="en-US" sz="1199" dirty="0" err="1"/>
              <a:t>Molfino</a:t>
            </a:r>
            <a:r>
              <a:rPr lang="en-US" sz="1199" dirty="0"/>
              <a:t>, J. Goldstein, V. Lancaster, B. </a:t>
            </a:r>
            <a:r>
              <a:rPr lang="en-US" sz="1199" dirty="0" err="1"/>
              <a:t>Pires</a:t>
            </a:r>
            <a:r>
              <a:rPr lang="en-US" sz="1199" dirty="0"/>
              <a:t>, D. Higdon, D. Chen, and A. Schroeder. 2018. "</a:t>
            </a:r>
            <a:r>
              <a:rPr lang="en-US" sz="1199" dirty="0">
                <a:hlinkClick r:id="rId3"/>
              </a:rPr>
              <a:t>Harnessing the Power of Data to Support Community-Based Research</a:t>
            </a:r>
            <a:r>
              <a:rPr lang="en-US" sz="1199" dirty="0"/>
              <a:t>." WIREs Computational Statistics. e1426.</a:t>
            </a:r>
          </a:p>
          <a:p>
            <a:pPr>
              <a:lnSpc>
                <a:spcPct val="80000"/>
              </a:lnSpc>
            </a:pPr>
            <a:endParaRPr lang="en-US" sz="1199" dirty="0">
              <a:latin typeface="Trebuchet MS" panose="020B0703020202090204" pitchFamily="34" charset="0"/>
              <a:ea typeface="Helvetica Light" charset="0"/>
              <a:cs typeface="Helvetica Light" charset="0"/>
            </a:endParaRPr>
          </a:p>
          <a:p>
            <a:pPr>
              <a:lnSpc>
                <a:spcPct val="80000"/>
              </a:lnSpc>
            </a:pPr>
            <a:r>
              <a:rPr lang="en-US" sz="1199" dirty="0"/>
              <a:t>Keller, S.A., G. Korkmaz, M. Orr, A. Schroeder, S. Shipp. 2017. "</a:t>
            </a:r>
            <a:r>
              <a:rPr lang="en-US" sz="1199" dirty="0">
                <a:hlinkClick r:id="rId4"/>
              </a:rPr>
              <a:t>The Evolution of Data Quality: Understanding the Transdisciplinary Origins of Data Quality Concepts and Approaches</a:t>
            </a:r>
            <a:r>
              <a:rPr lang="en-US" sz="1199" dirty="0"/>
              <a:t>." Annual Review of Statistics and Its Applications 2017. 4:5.1-5.24.</a:t>
            </a:r>
            <a:endParaRPr lang="en-US" sz="1199" dirty="0">
              <a:latin typeface="Trebuchet MS" panose="020B07030202020902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9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03DD-EE72-AF4A-9D17-19E00131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Distance to Healthy and Unhealthy Foods  based on Location of Housing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986E5-6F3E-7542-AB4B-96B07B0C9B29}"/>
              </a:ext>
            </a:extLst>
          </p:cNvPr>
          <p:cNvSpPr txBox="1"/>
          <p:nvPr/>
        </p:nvSpPr>
        <p:spPr>
          <a:xfrm>
            <a:off x="2343575" y="1180446"/>
            <a:ext cx="764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Calibri"/>
              </a:rPr>
              <a:t>Supervisor Districts in Fairfax County, Virginia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5C4ADB-9253-0A4E-AE6A-24AD39452D2E}"/>
              </a:ext>
            </a:extLst>
          </p:cNvPr>
          <p:cNvGrpSpPr/>
          <p:nvPr/>
        </p:nvGrpSpPr>
        <p:grpSpPr>
          <a:xfrm>
            <a:off x="592667" y="1794933"/>
            <a:ext cx="10869632" cy="4876800"/>
            <a:chOff x="-12700" y="1257300"/>
            <a:chExt cx="8152224" cy="3657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EE5C4B-52D1-C841-87E6-A4B86721861B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1397000" y="2641600"/>
              <a:ext cx="3657600" cy="889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1F30CD-0DB3-7C47-A049-96C4D5C06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0101" y="1257300"/>
              <a:ext cx="7339423" cy="36576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721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7" y="16925"/>
            <a:ext cx="12107333" cy="1052736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cap="none" dirty="0"/>
              <a:t>Students Reporting Depressive Symptoms and Location of Mental Health Providers</a:t>
            </a:r>
          </a:p>
        </p:txBody>
      </p:sp>
      <p:pic>
        <p:nvPicPr>
          <p:cNvPr id="6" name="Shape 109"/>
          <p:cNvPicPr preferRelativeResize="0">
            <a:picLocks noGrp="1"/>
          </p:cNvPicPr>
          <p:nvPr>
            <p:ph idx="4294967295"/>
          </p:nvPr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863"/>
          <a:stretch/>
        </p:blipFill>
        <p:spPr>
          <a:xfrm>
            <a:off x="563393" y="1318245"/>
            <a:ext cx="5745531" cy="5279136"/>
          </a:xfrm>
          <a:prstGeom prst="rect">
            <a:avLst/>
          </a:prstGeom>
          <a:noFill/>
          <a:ln w="28575" cmpd="sng">
            <a:solidFill>
              <a:srgbClr val="4F81BD"/>
            </a:solidFill>
          </a:ln>
        </p:spPr>
      </p:pic>
      <p:pic>
        <p:nvPicPr>
          <p:cNvPr id="4" name="Shape 10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0988" y="27448040"/>
            <a:ext cx="3839595" cy="412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1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4107" y="27397131"/>
            <a:ext cx="2145600" cy="26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1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0582" y="27547139"/>
            <a:ext cx="2129125" cy="2489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733600" y="4729300"/>
            <a:ext cx="4829947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891">
              <a:buClr>
                <a:srgbClr val="C00000"/>
              </a:buClr>
              <a:buSzPct val="25000"/>
            </a:pPr>
            <a:r>
              <a:rPr lang="en-US" sz="2667" b="1" dirty="0">
                <a:solidFill>
                  <a:srgbClr val="D7A248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Point are locations of Mental Health Providers </a:t>
            </a:r>
            <a:r>
              <a:rPr lang="en-US" sz="2667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– reported from  Psychology Today and SAMHSA</a:t>
            </a:r>
          </a:p>
        </p:txBody>
      </p:sp>
      <p:pic>
        <p:nvPicPr>
          <p:cNvPr id="11" name="Shape 11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5732" y="27501869"/>
            <a:ext cx="2129125" cy="248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1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7246" y="27501869"/>
            <a:ext cx="2129125" cy="2489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6711635" y="1557727"/>
            <a:ext cx="5115864" cy="296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891">
              <a:buClr>
                <a:srgbClr val="C00000"/>
              </a:buClr>
              <a:buSzPct val="25000"/>
            </a:pPr>
            <a:r>
              <a:rPr lang="en-US" sz="2667" b="1" dirty="0">
                <a:solidFill>
                  <a:srgbClr val="EA4633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% of Students reporting depressive symptoms on youth survey </a:t>
            </a:r>
            <a:r>
              <a:rPr lang="en-US" sz="2667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Trebuchet MS"/>
              </a:rPr>
              <a:t>–</a:t>
            </a:r>
            <a:r>
              <a:rPr lang="en-US" sz="2667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those who felt so sad or hopeless almost everyday for two weeks or more in a row during the past 12 months</a:t>
            </a:r>
          </a:p>
          <a:p>
            <a:pPr marL="342891" indent="-342891">
              <a:buClr>
                <a:srgbClr val="C00000"/>
              </a:buClr>
              <a:buSzPct val="25000"/>
            </a:pPr>
            <a:endParaRPr lang="en-US" sz="2667" dirty="0">
              <a:solidFill>
                <a:prstClr val="black"/>
              </a:solidFill>
              <a:latin typeface="Trebuchet MS" charset="0"/>
              <a:ea typeface="Trebuchet MS" charset="0"/>
              <a:cs typeface="Trebuchet MS" charset="0"/>
              <a:sym typeface="Trebuchet M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505" y="1339581"/>
            <a:ext cx="125306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8122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933" y="1845733"/>
            <a:ext cx="9753600" cy="487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343575" y="1180446"/>
            <a:ext cx="764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Calibri"/>
              </a:rPr>
              <a:t>Supervisor Districts </a:t>
            </a:r>
            <a:r>
              <a:rPr lang="en-US" sz="2667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sym typeface="Calibri"/>
              </a:rPr>
              <a:t>in Fairfax County, Virginia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25400"/>
            <a:ext cx="109728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Distance to Healthy and Unhealthy Foods  based on Location of Housing Units</a:t>
            </a:r>
          </a:p>
        </p:txBody>
      </p:sp>
    </p:spTree>
    <p:extLst>
      <p:ext uri="{BB962C8B-B14F-4D97-AF65-F5344CB8AC3E}">
        <p14:creationId xmlns:p14="http://schemas.microsoft.com/office/powerpoint/2010/main" val="3805626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81626" y="618435"/>
            <a:ext cx="3033679" cy="540688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33E50"/>
                </a:solidFill>
                <a:latin typeface="Raleway" charset="0"/>
                <a:ea typeface="Raleway" charset="0"/>
                <a:cs typeface="Raleway" charset="0"/>
              </a:rPr>
              <a:t>Minutes per Week of Physical </a:t>
            </a:r>
            <a:r>
              <a:rPr lang="en-US" b="1">
                <a:solidFill>
                  <a:srgbClr val="233E50"/>
                </a:solidFill>
                <a:latin typeface="Raleway" charset="0"/>
                <a:ea typeface="Raleway" charset="0"/>
                <a:cs typeface="Raleway" charset="0"/>
              </a:rPr>
              <a:t>Activity by </a:t>
            </a:r>
            <a:r>
              <a:rPr lang="en-US" b="1" dirty="0">
                <a:solidFill>
                  <a:srgbClr val="233E50"/>
                </a:solidFill>
                <a:latin typeface="Raleway" charset="0"/>
                <a:ea typeface="Raleway" charset="0"/>
                <a:cs typeface="Raleway" charset="0"/>
              </a:rPr>
              <a:t>Grade, Gender, Race, and Ethnicity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0" r="3063"/>
          <a:stretch/>
        </p:blipFill>
        <p:spPr>
          <a:xfrm>
            <a:off x="17668" y="35340"/>
            <a:ext cx="8817113" cy="682447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3491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543560"/>
            <a:ext cx="9509763" cy="633984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753600" y="1397000"/>
          <a:ext cx="2235200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92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Response</a:t>
                      </a:r>
                      <a:r>
                        <a:rPr lang="en-US" sz="1900" baseline="0" dirty="0"/>
                        <a:t> Variable</a:t>
                      </a:r>
                      <a:endParaRPr lang="en-US" sz="1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No Physical 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5+ Days</a:t>
                      </a:r>
                      <a:r>
                        <a:rPr lang="en-US" sz="1900" baseline="0" dirty="0"/>
                        <a:t> of Physical Activity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5+</a:t>
                      </a:r>
                      <a:r>
                        <a:rPr lang="en-US" sz="1900" baseline="0" dirty="0"/>
                        <a:t> Servings of Fruit and Vegetables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1+</a:t>
                      </a:r>
                      <a:r>
                        <a:rPr lang="en-US" sz="1900" baseline="0" dirty="0"/>
                        <a:t>sugary drink per day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Unhealthy weight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Food Insecurity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707419" y="5969000"/>
            <a:ext cx="243378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Raleway" charset="0"/>
                <a:ea typeface="Raleway" charset="0"/>
                <a:cs typeface="Raleway" charset="0"/>
              </a:rPr>
              <a:t>Fairfax Youth Survey, 2016-2017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97616"/>
            <a:ext cx="12165961" cy="563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733" b="1" dirty="0">
                <a:solidFill>
                  <a:prstClr val="black"/>
                </a:solidFill>
                <a:latin typeface="Raleway" charset="0"/>
                <a:ea typeface="Raleway" charset="0"/>
                <a:cs typeface="Raleway" charset="0"/>
              </a:rPr>
              <a:t>Factors That Might </a:t>
            </a:r>
            <a:r>
              <a:rPr lang="en-US" sz="3733" b="1">
                <a:solidFill>
                  <a:prstClr val="black"/>
                </a:solidFill>
                <a:latin typeface="Raleway" charset="0"/>
                <a:ea typeface="Raleway" charset="0"/>
                <a:cs typeface="Raleway" charset="0"/>
              </a:rPr>
              <a:t>Affect Obesity</a:t>
            </a:r>
            <a:endParaRPr lang="en-US" sz="4267" b="1" dirty="0">
              <a:solidFill>
                <a:prstClr val="black"/>
              </a:solidFill>
              <a:latin typeface="Raleway" charset="0"/>
              <a:ea typeface="Raleway" charset="0"/>
              <a:cs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394D-C9EF-0646-AD9D-10D7D5DF5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333632"/>
            <a:ext cx="10972800" cy="8665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733" dirty="0">
                <a:solidFill>
                  <a:srgbClr val="233E50"/>
                </a:solidFill>
                <a:latin typeface="Raleway" panose="020B0003030101060003" pitchFamily="34" charset="0"/>
              </a:rPr>
              <a:t>Statistical Geographic Data Redistribution</a:t>
            </a:r>
            <a:b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</a:br>
            <a:r>
              <a:rPr lang="en-US" sz="1600" dirty="0">
                <a:solidFill>
                  <a:srgbClr val="233E50"/>
                </a:solidFill>
                <a:latin typeface="Raleway" panose="020B0003030101060003" pitchFamily="34" charset="0"/>
              </a:rPr>
              <a:t>Data science innovations to develop </a:t>
            </a:r>
            <a:r>
              <a:rPr lang="en-US" sz="1600" i="1" dirty="0">
                <a:solidFill>
                  <a:srgbClr val="C00000"/>
                </a:solidFill>
                <a:latin typeface="Raleway" panose="020B0003030101060003" pitchFamily="34" charset="0"/>
              </a:rPr>
              <a:t>sub-county</a:t>
            </a:r>
            <a:r>
              <a:rPr lang="en-US" sz="1600" dirty="0">
                <a:solidFill>
                  <a:srgbClr val="3E6084"/>
                </a:solidFill>
                <a:latin typeface="Raleway" panose="020B0003030101060003" pitchFamily="34" charset="0"/>
              </a:rPr>
              <a:t> </a:t>
            </a:r>
            <a:r>
              <a:rPr lang="en-US" sz="1600" dirty="0">
                <a:solidFill>
                  <a:srgbClr val="233E50"/>
                </a:solidFill>
                <a:latin typeface="Raleway" panose="020B0003030101060003" pitchFamily="34" charset="0"/>
              </a:rPr>
              <a:t>data-driven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715E5-4C18-7F4B-90F2-AF18476FC87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54319" y="1237512"/>
            <a:ext cx="10702687" cy="5341088"/>
          </a:xfrm>
        </p:spPr>
        <p:txBody>
          <a:bodyPr>
            <a:normAutofit/>
          </a:bodyPr>
          <a:lstStyle/>
          <a:p>
            <a:pPr marL="687371" indent="-458777"/>
            <a:r>
              <a:rPr lang="en-US" sz="2400" b="1" dirty="0">
                <a:solidFill>
                  <a:srgbClr val="3E6084"/>
                </a:solidFill>
                <a:latin typeface="Trebuchet MS" panose="020B0703020202090204" pitchFamily="34" charset="0"/>
              </a:rPr>
              <a:t>Synthetic population technology </a:t>
            </a:r>
            <a:r>
              <a:rPr lang="en-US" sz="2400" dirty="0">
                <a:latin typeface="Trebuchet MS" panose="020B0703020202090204" pitchFamily="34" charset="0"/>
              </a:rPr>
              <a:t>–</a:t>
            </a:r>
            <a:r>
              <a:rPr lang="en-US" sz="2400" b="1" dirty="0">
                <a:solidFill>
                  <a:srgbClr val="3E6084"/>
                </a:solidFill>
                <a:latin typeface="Trebuchet MS" panose="020B0703020202090204" pitchFamily="34" charset="0"/>
              </a:rPr>
              <a:t> </a:t>
            </a:r>
            <a:r>
              <a:rPr lang="en-US" sz="2400" dirty="0">
                <a:latin typeface="Trebuchet MS" panose="020B0703020202090204" pitchFamily="34" charset="0"/>
              </a:rPr>
              <a:t>Creating socioeconomic profiles of Supervisor Districts and High School Attendance Areas by </a:t>
            </a:r>
            <a:r>
              <a:rPr lang="en-US" sz="2400" b="1" dirty="0">
                <a:solidFill>
                  <a:srgbClr val="C00000"/>
                </a:solidFill>
                <a:latin typeface="Trebuchet MS" panose="020B0703020202090204" pitchFamily="34" charset="0"/>
              </a:rPr>
              <a:t>statistically</a:t>
            </a:r>
            <a:r>
              <a:rPr lang="en-US" sz="2400" b="1" dirty="0">
                <a:latin typeface="Trebuchet MS" panose="020B0703020202090204" pitchFamily="34" charset="0"/>
              </a:rPr>
              <a:t> </a:t>
            </a:r>
            <a:r>
              <a:rPr lang="en-US" sz="2400" dirty="0">
                <a:latin typeface="Trebuchet MS" panose="020B0703020202090204" pitchFamily="34" charset="0"/>
              </a:rPr>
              <a:t>aligning American Community Survey data to these new geographic boundaries</a:t>
            </a:r>
          </a:p>
          <a:p>
            <a:pPr marL="687371" indent="-458777"/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rebuchet MS" panose="020B0703020202090204" pitchFamily="34" charset="0"/>
              </a:rPr>
              <a:t>Geocoding housing units, both owned and rented </a:t>
            </a:r>
            <a:r>
              <a:rPr lang="en-US" sz="2400" dirty="0">
                <a:latin typeface="Trebuchet MS" panose="020B0703020202090204" pitchFamily="34" charset="0"/>
              </a:rPr>
              <a:t>–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n-US" sz="2400" dirty="0">
                <a:latin typeface="Trebuchet MS" panose="020B0703020202090204" pitchFamily="34" charset="0"/>
              </a:rPr>
              <a:t>based on tax assessment records and the reconstruction of rental units from files provided by Fairfax demographer</a:t>
            </a:r>
          </a:p>
          <a:p>
            <a:pPr marL="687371" indent="-458777"/>
            <a:r>
              <a:rPr lang="en-US" sz="2400" b="1" dirty="0">
                <a:solidFill>
                  <a:srgbClr val="C3582D"/>
                </a:solidFill>
                <a:latin typeface="Trebuchet MS" panose="020B0703020202090204" pitchFamily="34" charset="0"/>
              </a:rPr>
              <a:t>New sources of data </a:t>
            </a:r>
            <a:r>
              <a:rPr lang="en-US" sz="2400" dirty="0">
                <a:latin typeface="Trebuchet MS" panose="020B0703020202090204" pitchFamily="34" charset="0"/>
              </a:rPr>
              <a:t>–</a:t>
            </a:r>
            <a:r>
              <a:rPr lang="en-US" sz="2400" b="1" dirty="0">
                <a:solidFill>
                  <a:schemeClr val="accent1"/>
                </a:solidFill>
                <a:latin typeface="Trebuchet MS" panose="020B0703020202090204" pitchFamily="34" charset="0"/>
              </a:rPr>
              <a:t> </a:t>
            </a:r>
            <a:r>
              <a:rPr lang="en-US" sz="2400" dirty="0">
                <a:latin typeface="Trebuchet MS" panose="020B0703020202090204" pitchFamily="34" charset="0"/>
              </a:rPr>
              <a:t>obtained from local administrative data and webscraping, with a focus on access to food and physical activity</a:t>
            </a:r>
          </a:p>
          <a:p>
            <a:pPr marL="687371" indent="-458777"/>
            <a:r>
              <a:rPr lang="en-US" sz="2400" b="1" dirty="0">
                <a:solidFill>
                  <a:srgbClr val="D0912C"/>
                </a:solidFill>
                <a:latin typeface="Trebuchet MS" panose="020B0703020202090204" pitchFamily="34" charset="0"/>
              </a:rPr>
              <a:t>Vulnerability Composite Indicators </a:t>
            </a:r>
            <a:r>
              <a:rPr lang="en-US" sz="2400" dirty="0">
                <a:latin typeface="Trebuchet MS" panose="020B0703020202090204" pitchFamily="34" charset="0"/>
              </a:rPr>
              <a:t>– integrating data</a:t>
            </a:r>
          </a:p>
          <a:p>
            <a:pPr marL="687371" indent="-458777"/>
            <a:r>
              <a:rPr lang="en-US" sz="2400" dirty="0">
                <a:latin typeface="Trebuchet MS" panose="020B0703020202090204" pitchFamily="34" charset="0"/>
              </a:rPr>
              <a:t>Exploring the data using </a:t>
            </a:r>
            <a:r>
              <a:rPr lang="en-US" sz="2400" b="1" dirty="0">
                <a:solidFill>
                  <a:srgbClr val="8C1C3F"/>
                </a:solidFill>
                <a:latin typeface="Trebuchet MS" panose="020B0703020202090204" pitchFamily="34" charset="0"/>
              </a:rPr>
              <a:t>visualization tools</a:t>
            </a:r>
          </a:p>
        </p:txBody>
      </p:sp>
    </p:spTree>
    <p:extLst>
      <p:ext uri="{BB962C8B-B14F-4D97-AF65-F5344CB8AC3E}">
        <p14:creationId xmlns:p14="http://schemas.microsoft.com/office/powerpoint/2010/main" val="3880051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E6205E4-1FC8-884C-9E42-869B68AE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1" y="152400"/>
            <a:ext cx="8128001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Direct aggregation based on location of housing units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7824F1-A03D-EF49-8109-DCB6FB0E0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0" y="1382983"/>
            <a:ext cx="8331200" cy="143175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rebuchet MS" panose="020B0703020202090204" pitchFamily="34" charset="0"/>
              </a:rPr>
              <a:t>Geocoding owner-occupied local housing stock</a:t>
            </a:r>
          </a:p>
          <a:p>
            <a:r>
              <a:rPr lang="en-US" sz="2400" dirty="0">
                <a:latin typeface="Trebuchet MS" panose="020B0703020202090204" pitchFamily="34" charset="0"/>
              </a:rPr>
              <a:t>In general, adding rental units can be a challenge and may require imputation</a:t>
            </a:r>
          </a:p>
          <a:p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8A899C9-2B12-2F48-BCA8-A8B2A040055D}"/>
              </a:ext>
            </a:extLst>
          </p:cNvPr>
          <p:cNvSpPr txBox="1">
            <a:spLocks/>
          </p:cNvSpPr>
          <p:nvPr/>
        </p:nvSpPr>
        <p:spPr>
          <a:xfrm>
            <a:off x="137201" y="3755191"/>
            <a:ext cx="3579223" cy="332740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lnSpc>
                <a:spcPct val="100000"/>
              </a:lnSpc>
              <a:spcBef>
                <a:spcPts val="64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Examples of </a:t>
            </a:r>
            <a:r>
              <a:rPr lang="en-US" sz="2000" b="1" dirty="0">
                <a:solidFill>
                  <a:srgbClr val="329454"/>
                </a:solidFill>
                <a:latin typeface="Trebuchet MS" panose="020B0703020202090204" pitchFamily="34" charset="0"/>
              </a:rPr>
              <a:t>place data</a:t>
            </a: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: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All restaurants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Fast Food restaurants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Farmer’s Markets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Community Gardens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Recreation Centers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SNAP Retailers</a:t>
            </a:r>
          </a:p>
          <a:p>
            <a:pPr marL="304784" indent="-304784" defTabSz="1219140">
              <a:lnSpc>
                <a:spcPct val="100000"/>
              </a:lnSpc>
              <a:spcBef>
                <a:spcPts val="640"/>
              </a:spcBef>
            </a:pPr>
            <a:r>
              <a:rPr lang="en-US" sz="2000" dirty="0">
                <a:solidFill>
                  <a:prstClr val="black"/>
                </a:solidFill>
                <a:latin typeface="Trebuchet MS" panose="020B0703020202090204" pitchFamily="34" charset="0"/>
              </a:rPr>
              <a:t>Parks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665236-A32C-FF4E-B652-9860966C3A35}"/>
              </a:ext>
            </a:extLst>
          </p:cNvPr>
          <p:cNvGrpSpPr/>
          <p:nvPr/>
        </p:nvGrpSpPr>
        <p:grpSpPr>
          <a:xfrm>
            <a:off x="112295" y="80214"/>
            <a:ext cx="3931920" cy="3676116"/>
            <a:chOff x="80210" y="48129"/>
            <a:chExt cx="3931920" cy="367611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56FB4B7-ED75-A045-AC61-38461EF89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10" y="48129"/>
              <a:ext cx="3931920" cy="367611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A2B7D8-BF07-7E4F-AB24-77D6B0E3E229}"/>
                </a:ext>
              </a:extLst>
            </p:cNvPr>
            <p:cNvSpPr txBox="1"/>
            <p:nvPr/>
          </p:nvSpPr>
          <p:spPr>
            <a:xfrm>
              <a:off x="160421" y="96252"/>
              <a:ext cx="371095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Trebuchet MS" panose="020B0703020202090204" pitchFamily="34" charset="0"/>
                </a:rPr>
                <a:t>Distance to nearest Recreation Center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A5CA4E-0D7E-8742-A7B7-5B5252A3DDBF}"/>
              </a:ext>
            </a:extLst>
          </p:cNvPr>
          <p:cNvGrpSpPr/>
          <p:nvPr/>
        </p:nvGrpSpPr>
        <p:grpSpPr>
          <a:xfrm>
            <a:off x="3548515" y="2912497"/>
            <a:ext cx="8595360" cy="3913419"/>
            <a:chOff x="3596640" y="2944581"/>
            <a:chExt cx="8595360" cy="39134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FC4065-FC85-B345-B10D-300C22C61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6640" y="2944581"/>
              <a:ext cx="8595360" cy="391341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4F1BE8-991B-1C4E-9911-C76B447CCD01}"/>
                </a:ext>
              </a:extLst>
            </p:cNvPr>
            <p:cNvSpPr/>
            <p:nvPr/>
          </p:nvSpPr>
          <p:spPr>
            <a:xfrm>
              <a:off x="7908758" y="3801979"/>
              <a:ext cx="240631" cy="1347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59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CD303A2-DCD8-4144-9F36-A4E02ABB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112" y="212761"/>
            <a:ext cx="9347200" cy="1143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Re-distribution of data based </a:t>
            </a:r>
            <a:b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</a:br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on Synthetic Populations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AA125CE-2E5E-C549-9164-45C48E074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0389" y="1547129"/>
            <a:ext cx="7918055" cy="531087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rebuchet MS" panose="020B0703020202090204" pitchFamily="34" charset="0"/>
              </a:rPr>
              <a:t>Use American Community Survey (ACS) </a:t>
            </a:r>
            <a:br>
              <a:rPr lang="en-US" sz="2000" dirty="0">
                <a:latin typeface="Trebuchet MS" panose="020B0703020202090204" pitchFamily="34" charset="0"/>
              </a:rPr>
            </a:br>
            <a:r>
              <a:rPr lang="en-US" sz="2000" dirty="0">
                <a:latin typeface="Trebuchet MS" panose="020B0703020202090204" pitchFamily="34" charset="0"/>
              </a:rPr>
              <a:t>summaries and PUMS microdata to </a:t>
            </a:r>
            <a:br>
              <a:rPr lang="en-US" sz="2000" dirty="0">
                <a:latin typeface="Trebuchet MS" panose="020B0703020202090204" pitchFamily="34" charset="0"/>
              </a:rPr>
            </a:br>
            <a:r>
              <a:rPr lang="en-US" sz="2000" dirty="0">
                <a:latin typeface="Trebuchet MS" panose="020B0703020202090204" pitchFamily="34" charset="0"/>
              </a:rPr>
              <a:t>impute synthetic person data for all people </a:t>
            </a:r>
            <a:br>
              <a:rPr lang="en-US" sz="2000" dirty="0">
                <a:latin typeface="Trebuchet MS" panose="020B0703020202090204" pitchFamily="34" charset="0"/>
              </a:rPr>
            </a:br>
            <a:r>
              <a:rPr lang="en-US" sz="2000" dirty="0">
                <a:latin typeface="Trebuchet MS" panose="020B0703020202090204" pitchFamily="34" charset="0"/>
              </a:rPr>
              <a:t>in area of interest</a:t>
            </a:r>
          </a:p>
          <a:p>
            <a:endParaRPr lang="en-US" sz="900" dirty="0">
              <a:latin typeface="Trebuchet MS" panose="020B0703020202090204" pitchFamily="34" charset="0"/>
            </a:endParaRPr>
          </a:p>
          <a:p>
            <a:r>
              <a:rPr lang="en-US" sz="2000" dirty="0">
                <a:latin typeface="Trebuchet MS" panose="020B0703020202090204" pitchFamily="34" charset="0"/>
              </a:rPr>
              <a:t>Re-weight synthetic data according to ACS </a:t>
            </a:r>
            <a:br>
              <a:rPr lang="en-US" sz="2000" dirty="0">
                <a:latin typeface="Trebuchet MS" panose="020B0703020202090204" pitchFamily="34" charset="0"/>
              </a:rPr>
            </a:br>
            <a:r>
              <a:rPr lang="en-US" sz="2000" dirty="0">
                <a:latin typeface="Trebuchet MS" panose="020B0703020202090204" pitchFamily="34" charset="0"/>
              </a:rPr>
              <a:t>tables to simultaneously match the relevant distributions, to Census Tracts or Block Groups</a:t>
            </a:r>
          </a:p>
          <a:p>
            <a:pPr lvl="1"/>
            <a:r>
              <a:rPr lang="en-US" sz="2000" b="1" dirty="0">
                <a:solidFill>
                  <a:srgbClr val="21A685"/>
                </a:solidFill>
                <a:latin typeface="Trebuchet MS" panose="020B0703020202090204" pitchFamily="34" charset="0"/>
              </a:rPr>
              <a:t>Age, income, race, and poverty in this case</a:t>
            </a:r>
            <a:endParaRPr lang="en-US" sz="2000" dirty="0">
              <a:latin typeface="Trebuchet MS" panose="020B0703020202090204" pitchFamily="34" charset="0"/>
            </a:endParaRPr>
          </a:p>
          <a:p>
            <a:endParaRPr lang="en-US" sz="900" dirty="0">
              <a:latin typeface="Trebuchet MS" panose="020B0703020202090204" pitchFamily="34" charset="0"/>
            </a:endParaRPr>
          </a:p>
          <a:p>
            <a:r>
              <a:rPr lang="en-US" sz="2000" dirty="0">
                <a:latin typeface="Trebuchet MS" panose="020B0703020202090204" pitchFamily="34" charset="0"/>
              </a:rPr>
              <a:t>Aggregate synthetic person data to compute summaries, and margins of error, over the </a:t>
            </a:r>
            <a:br>
              <a:rPr lang="en-US" sz="2000" dirty="0">
                <a:latin typeface="Trebuchet MS" panose="020B0703020202090204" pitchFamily="34" charset="0"/>
              </a:rPr>
            </a:br>
            <a:r>
              <a:rPr lang="en-US" sz="2000" dirty="0">
                <a:latin typeface="Trebuchet MS" panose="020B0703020202090204" pitchFamily="34" charset="0"/>
              </a:rPr>
              <a:t>new geographic boundaries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FAB3D-C08C-2147-B46E-BA033026D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935" y="277431"/>
            <a:ext cx="3265959" cy="6400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690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975F-02E3-FA4D-86E7-B14A4225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9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233E50"/>
                </a:solidFill>
                <a:latin typeface="Raleway" panose="020B0003030101060003" pitchFamily="34" charset="0"/>
              </a:rPr>
              <a:t>Sub-county Vulnerability Indicators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8D285A-7A52-7C4C-AF02-8D8FC158C796}"/>
              </a:ext>
            </a:extLst>
          </p:cNvPr>
          <p:cNvSpPr txBox="1"/>
          <p:nvPr/>
        </p:nvSpPr>
        <p:spPr>
          <a:xfrm>
            <a:off x="1485902" y="5455174"/>
            <a:ext cx="9232900" cy="12827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Trebuchet MS" panose="020B0703020202090204" pitchFamily="34" charset="0"/>
              </a:rPr>
              <a:t>Based on a </a:t>
            </a:r>
            <a:r>
              <a:rPr lang="en-US" sz="1867" b="1" dirty="0">
                <a:solidFill>
                  <a:srgbClr val="C3582D"/>
                </a:solidFill>
                <a:latin typeface="Trebuchet MS" panose="020B0703020202090204" pitchFamily="34" charset="0"/>
              </a:rPr>
              <a:t>statistical combination </a:t>
            </a:r>
            <a:r>
              <a:rPr lang="en-US" sz="1867" dirty="0">
                <a:latin typeface="Trebuchet MS" panose="020B0703020202090204" pitchFamily="34" charset="0"/>
              </a:rPr>
              <a:t>of the percentage of Households with: </a:t>
            </a:r>
          </a:p>
          <a:p>
            <a:pPr marL="2628834" lvl="5" indent="-342891">
              <a:buFont typeface="Arial" panose="020B0604020202020204" pitchFamily="34" charset="0"/>
              <a:buChar char="•"/>
            </a:pPr>
            <a:r>
              <a:rPr lang="en-US" sz="1467" dirty="0">
                <a:latin typeface="Trebuchet MS" panose="020B0703020202090204" pitchFamily="34" charset="0"/>
              </a:rPr>
              <a:t>housing burdens &gt; 50% of Household income</a:t>
            </a:r>
          </a:p>
          <a:p>
            <a:pPr marL="2628834" lvl="5" indent="-342891">
              <a:buFont typeface="Arial" panose="020B0604020202020204" pitchFamily="34" charset="0"/>
              <a:buChar char="•"/>
            </a:pPr>
            <a:r>
              <a:rPr lang="en-US" sz="1467" dirty="0">
                <a:latin typeface="Trebuchet MS" panose="020B0703020202090204" pitchFamily="34" charset="0"/>
              </a:rPr>
              <a:t>no vehicle</a:t>
            </a:r>
          </a:p>
          <a:p>
            <a:pPr marL="2628834" lvl="5" indent="-342891">
              <a:buFont typeface="Arial" panose="020B0604020202020204" pitchFamily="34" charset="0"/>
              <a:buChar char="•"/>
            </a:pPr>
            <a:r>
              <a:rPr lang="en-US" sz="1467" dirty="0">
                <a:latin typeface="Trebuchet MS" panose="020B0703020202090204" pitchFamily="34" charset="0"/>
              </a:rPr>
              <a:t>receiving Supplemental Nutrition Assistance Program (SNAP)</a:t>
            </a:r>
          </a:p>
          <a:p>
            <a:pPr marL="2628834" lvl="5" indent="-342891">
              <a:buFont typeface="Arial" panose="020B0604020202020204" pitchFamily="34" charset="0"/>
              <a:buChar char="•"/>
            </a:pPr>
            <a:r>
              <a:rPr lang="en-US" sz="1467" dirty="0">
                <a:latin typeface="Trebuchet MS" panose="020B0703020202090204" pitchFamily="34" charset="0"/>
              </a:rPr>
              <a:t>in poverty </a:t>
            </a:r>
            <a:endParaRPr lang="en-US" sz="1467" dirty="0">
              <a:latin typeface="Trebuchet MS" panose="020B0703020202090204" pitchFamily="34" charset="0"/>
              <a:ea typeface="Helvetica Light" charset="0"/>
              <a:cs typeface="Helvetica Light" charset="0"/>
              <a:sym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A86554-78D1-1D4E-A8C8-76278BAC8BE6}"/>
              </a:ext>
            </a:extLst>
          </p:cNvPr>
          <p:cNvGrpSpPr>
            <a:grpSpLocks noChangeAspect="1"/>
          </p:cNvGrpSpPr>
          <p:nvPr/>
        </p:nvGrpSpPr>
        <p:grpSpPr>
          <a:xfrm>
            <a:off x="746760" y="930941"/>
            <a:ext cx="10698480" cy="4490337"/>
            <a:chOff x="635668" y="782801"/>
            <a:chExt cx="10881360" cy="449989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72B7D93-27D7-3648-BDC2-ED2B548F7FD0}"/>
                </a:ext>
              </a:extLst>
            </p:cNvPr>
            <p:cNvGrpSpPr/>
            <p:nvPr/>
          </p:nvGrpSpPr>
          <p:grpSpPr>
            <a:xfrm>
              <a:off x="635668" y="782801"/>
              <a:ext cx="10881360" cy="4499892"/>
              <a:chOff x="686468" y="2358109"/>
              <a:chExt cx="10881360" cy="44998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4E8D383-B84B-384E-A7D4-E0D9CB77F8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6468" y="2358109"/>
                <a:ext cx="10881360" cy="4499892"/>
                <a:chOff x="0" y="0"/>
                <a:chExt cx="7738872" cy="3200401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ADABCED-EF3A-6B4E-BE79-07B2252D02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2590800" cy="3200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B53092A-5CC7-8148-9D19-C624F93717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2032" y="0"/>
                  <a:ext cx="2616200" cy="32004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617C9E9E-D35E-9343-BCF5-D40BBD726F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48072" y="0"/>
                  <a:ext cx="2590800" cy="320040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F63102-93E5-7340-BEC4-0FA4CFD494A4}"/>
                  </a:ext>
                </a:extLst>
              </p:cNvPr>
              <p:cNvSpPr txBox="1"/>
              <p:nvPr/>
            </p:nvSpPr>
            <p:spPr>
              <a:xfrm>
                <a:off x="1505284" y="2450434"/>
                <a:ext cx="1620949" cy="40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Raleway" panose="020B0003030101060003" pitchFamily="34" charset="0"/>
                    <a:ea typeface="Helvetica Light" charset="0"/>
                    <a:cs typeface="Helvetica Light" charset="0"/>
                    <a:sym typeface="Calibri"/>
                  </a:rPr>
                  <a:t>Census Tracts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C5110D-05ED-C343-A250-A086099FD187}"/>
                  </a:ext>
                </a:extLst>
              </p:cNvPr>
              <p:cNvSpPr txBox="1"/>
              <p:nvPr/>
            </p:nvSpPr>
            <p:spPr>
              <a:xfrm>
                <a:off x="8464884" y="2475834"/>
                <a:ext cx="2281589" cy="400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Raleway" panose="020B0003030101060003" pitchFamily="34" charset="0"/>
                    <a:ea typeface="Helvetica Light" charset="0"/>
                    <a:cs typeface="Helvetica Light" charset="0"/>
                    <a:sym typeface="Calibri"/>
                  </a:rPr>
                  <a:t>Supervisor Districts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BB049B-6D65-6142-93F9-9D736520A787}"/>
                  </a:ext>
                </a:extLst>
              </p:cNvPr>
              <p:cNvSpPr txBox="1"/>
              <p:nvPr/>
            </p:nvSpPr>
            <p:spPr>
              <a:xfrm>
                <a:off x="4803273" y="2425034"/>
                <a:ext cx="2575427" cy="709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Raleway" panose="020B0003030101060003" pitchFamily="34" charset="0"/>
                    <a:ea typeface="Helvetica Light" charset="0"/>
                    <a:cs typeface="Helvetica Light" charset="0"/>
                    <a:sym typeface="Calibri"/>
                  </a:rPr>
                  <a:t>High School Attendance Areas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7B48C84-37C1-CD47-9B4E-9F012954E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7760" y="4596384"/>
              <a:ext cx="2377440" cy="621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094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9D2A-4860-B542-8A25-898D271B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607"/>
            <a:ext cx="12192000" cy="1143000"/>
          </a:xfrm>
        </p:spPr>
        <p:txBody>
          <a:bodyPr>
            <a:normAutofit fontScale="90000"/>
          </a:bodyPr>
          <a:lstStyle/>
          <a:p>
            <a:br>
              <a:rPr lang="en-US" sz="4000" dirty="0">
                <a:solidFill>
                  <a:srgbClr val="233E50"/>
                </a:solidFill>
                <a:latin typeface="Raleway" panose="020B0003030101060003" pitchFamily="34" charset="0"/>
              </a:rPr>
            </a:br>
            <a:r>
              <a:rPr lang="en-US" sz="4900" dirty="0">
                <a:solidFill>
                  <a:srgbClr val="233E50"/>
                </a:solidFill>
                <a:latin typeface="Raleway" panose="020B0003030101060003" pitchFamily="34" charset="0"/>
              </a:rPr>
              <a:t>Fairfax Profiles by Supervisor Districts</a:t>
            </a:r>
            <a:br>
              <a:rPr lang="en-US" sz="4000" dirty="0">
                <a:solidFill>
                  <a:srgbClr val="233E50"/>
                </a:solidFill>
                <a:latin typeface="Raleway" panose="020B0003030101060003" pitchFamily="34" charset="0"/>
              </a:rPr>
            </a:br>
            <a:r>
              <a:rPr lang="en-US" sz="2200" dirty="0">
                <a:solidFill>
                  <a:srgbClr val="233E50"/>
                </a:solidFill>
                <a:latin typeface="Trebuchet MS" charset="0"/>
              </a:rPr>
              <a:t>D</a:t>
            </a:r>
            <a:r>
              <a:rPr lang="en-US" sz="2200" dirty="0">
                <a:solidFill>
                  <a:srgbClr val="233E50"/>
                </a:solidFill>
                <a:latin typeface="Trebuchet MS" charset="0"/>
                <a:ea typeface="Trebuchet MS" charset="0"/>
                <a:cs typeface="Trebuchet MS" charset="0"/>
              </a:rPr>
              <a:t>ashed lines = Average; Supervisor Districts arranged by Vulnerability Index from high to low</a:t>
            </a:r>
            <a:br>
              <a:rPr lang="en-US" sz="2200" dirty="0">
                <a:solidFill>
                  <a:srgbClr val="233E50"/>
                </a:solidFill>
                <a:latin typeface="Trebuchet MS" charset="0"/>
                <a:ea typeface="Trebuchet MS" charset="0"/>
                <a:cs typeface="Trebuchet MS" charset="0"/>
              </a:rPr>
            </a:br>
            <a:endParaRPr lang="en-US" sz="2200" dirty="0">
              <a:solidFill>
                <a:srgbClr val="233E50"/>
              </a:solidFill>
              <a:latin typeface="Raleway" panose="020B00030301010600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CA407-672D-364B-95D0-CFC6A03C00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84" r="-929" b="-1"/>
          <a:stretch/>
        </p:blipFill>
        <p:spPr>
          <a:xfrm>
            <a:off x="973965" y="1545098"/>
            <a:ext cx="10244069" cy="52162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A59B4A-CA8B-DE49-A779-C8AFF6DA32D6}"/>
              </a:ext>
            </a:extLst>
          </p:cNvPr>
          <p:cNvSpPr txBox="1"/>
          <p:nvPr/>
        </p:nvSpPr>
        <p:spPr>
          <a:xfrm>
            <a:off x="812801" y="6477000"/>
            <a:ext cx="10683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600" dirty="0">
                <a:solidFill>
                  <a:prstClr val="black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Source:  American Community Survey 2011-2015 aligned to Supervisor Districts using </a:t>
            </a:r>
            <a:r>
              <a:rPr lang="en-US" sz="1600" b="1" dirty="0">
                <a:solidFill>
                  <a:srgbClr val="C3582D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SDAL Synthetic Technology</a:t>
            </a:r>
            <a:r>
              <a:rPr lang="en-US" sz="1600" dirty="0">
                <a:solidFill>
                  <a:prstClr val="black"/>
                </a:solidFill>
                <a:latin typeface="Trebuchet MS" panose="020B0703020202090204" pitchFamily="34" charset="0"/>
                <a:ea typeface="Trebuchet MS" charset="0"/>
                <a:cs typeface="Trebuchet M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456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5A2F-A1E4-F44D-9A33-C17DE072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Process of </a:t>
            </a:r>
            <a:r>
              <a:rPr lang="en-US" dirty="0" err="1"/>
              <a:t>Engagment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AD33E-933A-C74D-BED2-21C5C6C24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44600"/>
            <a:ext cx="9190893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9B7BE-F8B9-BB42-B6AA-4833ED5FA6DC}"/>
              </a:ext>
            </a:extLst>
          </p:cNvPr>
          <p:cNvSpPr txBox="1"/>
          <p:nvPr/>
        </p:nvSpPr>
        <p:spPr>
          <a:xfrm>
            <a:off x="1828800" y="6172200"/>
            <a:ext cx="8331200" cy="58477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98989"/>
                </a:solidFill>
                <a:latin typeface="Trebuchet MS" charset="0"/>
                <a:ea typeface="Trebuchet MS" charset="0"/>
                <a:cs typeface="Trebuchet MS" charset="0"/>
              </a:rPr>
              <a:t>S. Keller, V. Lancaster, S. Shipp. (2017). </a:t>
            </a:r>
            <a:r>
              <a:rPr lang="en-US" sz="1600" b="1" dirty="0">
                <a:solidFill>
                  <a:srgbClr val="898989"/>
                </a:solidFill>
                <a:latin typeface="Trebuchet MS" charset="0"/>
                <a:ea typeface="Trebuchet MS" charset="0"/>
                <a:cs typeface="Trebuchet MS" charset="0"/>
                <a:hlinkClick r:id="rId3"/>
              </a:rPr>
              <a:t>Building </a:t>
            </a:r>
            <a:r>
              <a:rPr lang="en-US" sz="1600" b="1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  <a:hlinkClick r:id="rId3"/>
              </a:rPr>
              <a:t>Capacity for Data-Driven Governance: Creating a New Foundation for Democracy</a:t>
            </a:r>
            <a:r>
              <a:rPr lang="en-US" sz="1600" dirty="0">
                <a:solidFill>
                  <a:prstClr val="black"/>
                </a:solidFill>
                <a:latin typeface="Trebuchet MS" charset="0"/>
                <a:ea typeface="Trebuchet MS" charset="0"/>
                <a:cs typeface="Trebuchet MS" charset="0"/>
              </a:rPr>
              <a:t>. </a:t>
            </a:r>
            <a:r>
              <a:rPr lang="en-US" sz="1600" i="1" dirty="0">
                <a:solidFill>
                  <a:srgbClr val="898989"/>
                </a:solidFill>
                <a:latin typeface="Trebuchet MS" charset="0"/>
                <a:ea typeface="Trebuchet MS" charset="0"/>
                <a:cs typeface="Trebuchet MS" charset="0"/>
              </a:rPr>
              <a:t>Statistics and Public Policy</a:t>
            </a:r>
            <a:r>
              <a:rPr lang="en-US" sz="1600" dirty="0">
                <a:solidFill>
                  <a:srgbClr val="898989"/>
                </a:solidFill>
                <a:latin typeface="Trebuchet MS" charset="0"/>
                <a:ea typeface="Trebuchet MS" charset="0"/>
                <a:cs typeface="Trebuchet MS" charset="0"/>
              </a:rPr>
              <a:t>, September.</a:t>
            </a:r>
          </a:p>
        </p:txBody>
      </p:sp>
    </p:spTree>
    <p:extLst>
      <p:ext uri="{BB962C8B-B14F-4D97-AF65-F5344CB8AC3E}">
        <p14:creationId xmlns:p14="http://schemas.microsoft.com/office/powerpoint/2010/main" val="29596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2050020"/>
            <a:ext cx="10503243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Repurposing Administrative Data for Statistical Purposes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3100" dirty="0">
                <a:latin typeface="Helvetica" charset="0"/>
                <a:ea typeface="Helvetica" charset="0"/>
                <a:cs typeface="Helvetica" charset="0"/>
              </a:rPr>
              <a:t>National Academy of Sciences Workshop on Data Privacy for Employment Data, Jun 6 2017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3258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Aaron D. Schroeder, Ph.D.</a:t>
            </a:r>
          </a:p>
          <a:p>
            <a:r>
              <a:rPr lang="en-US" dirty="0"/>
              <a:t>Senior Data Research Scientist</a:t>
            </a:r>
          </a:p>
          <a:p>
            <a:r>
              <a:rPr lang="en-US" dirty="0"/>
              <a:t>Social &amp; Decision Analytics Lab</a:t>
            </a:r>
          </a:p>
          <a:p>
            <a:r>
              <a:rPr lang="en-US" dirty="0"/>
              <a:t>Biocomplexity Institute of Virginia Tech</a:t>
            </a:r>
          </a:p>
        </p:txBody>
      </p:sp>
    </p:spTree>
    <p:extLst>
      <p:ext uri="{BB962C8B-B14F-4D97-AF65-F5344CB8AC3E}">
        <p14:creationId xmlns:p14="http://schemas.microsoft.com/office/powerpoint/2010/main" val="3023081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Every Repurposing Is a New “Investigation”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12108" y="1430209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Locating the Data Repurposing Discussion</a:t>
            </a:r>
          </a:p>
          <a:p>
            <a:r>
              <a:rPr lang="en-US" dirty="0"/>
              <a:t>Overview of the SDAD “Investigative Process” for Repurposing Data</a:t>
            </a:r>
          </a:p>
          <a:p>
            <a:r>
              <a:rPr lang="en-US" dirty="0"/>
              <a:t>Recommendations for Research-Enabling Standards for Integrated Administrative Data Systems to Aid Future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240996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/>
          <p:cNvCxnSpPr/>
          <p:nvPr/>
        </p:nvCxnSpPr>
        <p:spPr>
          <a:xfrm flipH="1">
            <a:off x="4709160" y="2984472"/>
            <a:ext cx="1186961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392008" y="2987253"/>
            <a:ext cx="1186961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259541" y="2243808"/>
            <a:ext cx="3236181" cy="247285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97472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Data Repurposing</a:t>
            </a:r>
            <a:br>
              <a:rPr lang="en-US" sz="36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Locating the Discussion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013938" y="2625467"/>
            <a:ext cx="268917" cy="723573"/>
            <a:chOff x="6013938" y="2941979"/>
            <a:chExt cx="268917" cy="723573"/>
          </a:xfrm>
        </p:grpSpPr>
        <p:sp>
          <p:nvSpPr>
            <p:cNvPr id="4" name="Smiley Face 3"/>
            <p:cNvSpPr/>
            <p:nvPr/>
          </p:nvSpPr>
          <p:spPr>
            <a:xfrm>
              <a:off x="6013938" y="2941979"/>
              <a:ext cx="268917" cy="268421"/>
            </a:xfrm>
            <a:prstGeom prst="smileyFace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145536" y="3210403"/>
              <a:ext cx="0" cy="26258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6013938" y="3472989"/>
              <a:ext cx="131598" cy="192563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45536" y="3472989"/>
              <a:ext cx="131598" cy="192563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29672" y="3303767"/>
              <a:ext cx="231727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284" y="2830238"/>
            <a:ext cx="250415" cy="250415"/>
          </a:xfrm>
          <a:prstGeom prst="rect">
            <a:avLst/>
          </a:prstGeom>
          <a:noFill/>
        </p:spPr>
      </p:pic>
      <p:sp>
        <p:nvSpPr>
          <p:cNvPr id="51" name="Rounded Rectangle 50"/>
          <p:cNvSpPr/>
          <p:nvPr/>
        </p:nvSpPr>
        <p:spPr>
          <a:xfrm>
            <a:off x="7645548" y="2625466"/>
            <a:ext cx="1081454" cy="723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851105" y="4456503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6139806" y="3480236"/>
            <a:ext cx="5729" cy="1082972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8328112" y="3713612"/>
            <a:ext cx="1081454" cy="723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8979851" y="2625466"/>
            <a:ext cx="1081454" cy="723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7192" y="2399393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HIPPA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234281" y="2399393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FERPA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475958" y="3480236"/>
            <a:ext cx="786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 Law</a:t>
            </a:r>
          </a:p>
        </p:txBody>
      </p:sp>
      <p:cxnSp>
        <p:nvCxnSpPr>
          <p:cNvPr id="65" name="Elbow Connector 64"/>
          <p:cNvCxnSpPr>
            <a:stCxn id="60" idx="2"/>
            <a:endCxn id="59" idx="3"/>
          </p:cNvCxnSpPr>
          <p:nvPr/>
        </p:nvCxnSpPr>
        <p:spPr>
          <a:xfrm rot="5400000">
            <a:off x="9101892" y="3656713"/>
            <a:ext cx="726360" cy="111012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51" idx="2"/>
            <a:endCxn id="59" idx="1"/>
          </p:cNvCxnSpPr>
          <p:nvPr/>
        </p:nvCxnSpPr>
        <p:spPr>
          <a:xfrm rot="16200000" flipH="1">
            <a:off x="7894013" y="3641300"/>
            <a:ext cx="726360" cy="141837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1820647" y="2243808"/>
            <a:ext cx="3236181" cy="2472856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997" y="2830238"/>
            <a:ext cx="250415" cy="250415"/>
          </a:xfrm>
          <a:prstGeom prst="rect">
            <a:avLst/>
          </a:prstGeom>
          <a:noFill/>
        </p:spPr>
      </p:pic>
      <p:sp>
        <p:nvSpPr>
          <p:cNvPr id="72" name="Rounded Rectangle 71"/>
          <p:cNvSpPr/>
          <p:nvPr/>
        </p:nvSpPr>
        <p:spPr>
          <a:xfrm>
            <a:off x="2206654" y="2625466"/>
            <a:ext cx="1081454" cy="723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2889218" y="3713612"/>
            <a:ext cx="1081454" cy="723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3540957" y="2625466"/>
            <a:ext cx="1081454" cy="723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468298" y="2399393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HIPPA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06612" y="2398475"/>
            <a:ext cx="582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DFARS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133610" y="348023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FISMA</a:t>
            </a:r>
          </a:p>
        </p:txBody>
      </p:sp>
      <p:cxnSp>
        <p:nvCxnSpPr>
          <p:cNvPr id="78" name="Elbow Connector 77"/>
          <p:cNvCxnSpPr/>
          <p:nvPr/>
        </p:nvCxnSpPr>
        <p:spPr>
          <a:xfrm rot="5400000">
            <a:off x="3662998" y="3656713"/>
            <a:ext cx="726360" cy="111012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/>
          <p:nvPr/>
        </p:nvCxnSpPr>
        <p:spPr>
          <a:xfrm rot="16200000" flipH="1">
            <a:off x="2455119" y="3641300"/>
            <a:ext cx="726360" cy="141837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966441" y="5301681"/>
            <a:ext cx="229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Specific Question</a:t>
            </a:r>
          </a:p>
        </p:txBody>
      </p:sp>
      <p:cxnSp>
        <p:nvCxnSpPr>
          <p:cNvPr id="85" name="Elbow Connector 84"/>
          <p:cNvCxnSpPr>
            <a:stCxn id="76" idx="0"/>
            <a:endCxn id="61" idx="0"/>
          </p:cNvCxnSpPr>
          <p:nvPr/>
        </p:nvCxnSpPr>
        <p:spPr>
          <a:xfrm rot="16200000" flipH="1">
            <a:off x="6141697" y="354816"/>
            <a:ext cx="918" cy="4088237"/>
          </a:xfrm>
          <a:prstGeom prst="bentConnector3">
            <a:avLst>
              <a:gd name="adj1" fmla="val -38310784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4599997" y="3937991"/>
            <a:ext cx="2063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Data Repurposing</a:t>
            </a:r>
          </a:p>
          <a:p>
            <a:r>
              <a:rPr lang="en-US" sz="1400" b="1" dirty="0">
                <a:solidFill>
                  <a:schemeClr val="accent6"/>
                </a:solidFill>
              </a:rPr>
              <a:t>Determining Data Fitness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783586" y="1418853"/>
            <a:ext cx="336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Secure/Privacy-Protecting Linkage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94" name="Elbow Connector 93"/>
          <p:cNvCxnSpPr/>
          <p:nvPr/>
        </p:nvCxnSpPr>
        <p:spPr>
          <a:xfrm rot="10800000" flipV="1">
            <a:off x="7710854" y="1621102"/>
            <a:ext cx="72732" cy="419493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 flipH="1">
            <a:off x="9533929" y="1621103"/>
            <a:ext cx="1612629" cy="2091115"/>
          </a:xfrm>
          <a:prstGeom prst="bentConnector4">
            <a:avLst>
              <a:gd name="adj1" fmla="val -14176"/>
              <a:gd name="adj2" fmla="val 99825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966440" y="2124277"/>
            <a:ext cx="2346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Distortion/Perturbation, Synthetic,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PUMS, SCIF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458035" y="2398475"/>
            <a:ext cx="0" cy="5318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876527" y="2385929"/>
            <a:ext cx="0" cy="5569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6547" y="2740609"/>
            <a:ext cx="530965" cy="530965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5951565" y="3221940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IDS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248799" y="5978214"/>
            <a:ext cx="37283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GOVERNANCE</a:t>
            </a:r>
          </a:p>
        </p:txBody>
      </p:sp>
      <p:sp>
        <p:nvSpPr>
          <p:cNvPr id="113" name="Block Arc 112"/>
          <p:cNvSpPr/>
          <p:nvPr/>
        </p:nvSpPr>
        <p:spPr>
          <a:xfrm rot="10800000">
            <a:off x="2538835" y="5136101"/>
            <a:ext cx="7219122" cy="832104"/>
          </a:xfrm>
          <a:prstGeom prst="blockArc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8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6" grpId="0"/>
      <p:bldP spid="59" grpId="0" animBg="1"/>
      <p:bldP spid="60" grpId="0" animBg="1"/>
      <p:bldP spid="61" grpId="0"/>
      <p:bldP spid="62" grpId="0"/>
      <p:bldP spid="63" grpId="0"/>
      <p:bldP spid="70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83" grpId="0"/>
      <p:bldP spid="91" grpId="0"/>
      <p:bldP spid="92" grpId="0"/>
      <p:bldP spid="101" grpId="0"/>
      <p:bldP spid="111" grpId="0"/>
      <p:bldP spid="112" grpId="0" animBg="1"/>
      <p:bldP spid="1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21906D-6DDD-5844-A7E3-FE846D14B4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7929" y="1303288"/>
            <a:ext cx="9176142" cy="47448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C2FDCB-1511-6540-9742-80083155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0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CLD3 - Data Science Processes for Evidence-Based Policy</a:t>
            </a:r>
          </a:p>
        </p:txBody>
      </p:sp>
    </p:spTree>
    <p:extLst>
      <p:ext uri="{BB962C8B-B14F-4D97-AF65-F5344CB8AC3E}">
        <p14:creationId xmlns:p14="http://schemas.microsoft.com/office/powerpoint/2010/main" val="223040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923799" y="-117050"/>
            <a:ext cx="6077763" cy="78723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0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CLD3 - Data Science Processes &amp; Platforms for Evidence-Based Policy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1DD233-87D9-814B-B52A-51BE991B2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39" y="931148"/>
            <a:ext cx="2418632" cy="1250628"/>
          </a:xfr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9D50EC1-23FE-6C40-A8FF-02C7FD3EB421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1424293" y="2189837"/>
            <a:ext cx="795340" cy="77921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3164F8-4764-D746-A188-DEA7490EDFEF}"/>
              </a:ext>
            </a:extLst>
          </p:cNvPr>
          <p:cNvSpPr txBox="1"/>
          <p:nvPr/>
        </p:nvSpPr>
        <p:spPr>
          <a:xfrm>
            <a:off x="1569310" y="21817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244161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21758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76" y="178019"/>
            <a:ext cx="5157216" cy="66799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7608" y="365760"/>
            <a:ext cx="5696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ea typeface="Raleway" charset="0"/>
                <a:cs typeface="Helvetica" panose="020B0604020202020204" pitchFamily="34" charset="0"/>
              </a:rPr>
              <a:t>SDAL</a:t>
            </a:r>
          </a:p>
          <a:p>
            <a:pPr algn="ctr"/>
            <a:r>
              <a:rPr lang="en-US" sz="2400" b="1" dirty="0">
                <a:latin typeface="Helvetica" panose="020B0604020202020204" pitchFamily="34" charset="0"/>
                <a:ea typeface="Raleway" charset="0"/>
                <a:cs typeface="Helvetica" panose="020B0604020202020204" pitchFamily="34" charset="0"/>
              </a:rPr>
              <a:t>Data Science Processes &amp; Platforms</a:t>
            </a:r>
          </a:p>
          <a:p>
            <a:pPr algn="ctr"/>
            <a:r>
              <a:rPr lang="en-US" sz="2400" b="1" dirty="0">
                <a:latin typeface="Helvetica" panose="020B0604020202020204" pitchFamily="34" charset="0"/>
                <a:ea typeface="Raleway" charset="0"/>
                <a:cs typeface="Helvetica" panose="020B0604020202020204" pitchFamily="34" charset="0"/>
              </a:rPr>
              <a:t>for Evidence-Based Policy</a:t>
            </a:r>
          </a:p>
        </p:txBody>
      </p:sp>
      <p:sp>
        <p:nvSpPr>
          <p:cNvPr id="4" name="Oval 3"/>
          <p:cNvSpPr/>
          <p:nvPr/>
        </p:nvSpPr>
        <p:spPr>
          <a:xfrm>
            <a:off x="841248" y="3419856"/>
            <a:ext cx="3886200" cy="2752344"/>
          </a:xfrm>
          <a:prstGeom prst="ellipse">
            <a:avLst/>
          </a:prstGeom>
          <a:noFill/>
          <a:ln w="41275">
            <a:solidFill>
              <a:schemeClr val="accent6">
                <a:lumMod val="50000"/>
              </a:schemeClr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45352" y="1843398"/>
            <a:ext cx="53583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Data Analytics Process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Data Fitness Analysis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Data Analysis &amp; Hypothesis Testing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Creation of Community Data Tools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Data Fitness Analysis</a:t>
            </a:r>
            <a:endParaRPr lang="en-US" sz="2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Profiling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Preparation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Linkage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Exploration &amp; Assessment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/>
          <p:cNvCxnSpPr>
            <a:stCxn id="4" idx="6"/>
          </p:cNvCxnSpPr>
          <p:nvPr/>
        </p:nvCxnSpPr>
        <p:spPr>
          <a:xfrm flipV="1">
            <a:off x="4727448" y="3291840"/>
            <a:ext cx="1517904" cy="150418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82" t="781" r="36066" b="82973"/>
          <a:stretch/>
        </p:blipFill>
        <p:spPr>
          <a:xfrm>
            <a:off x="1024128" y="931148"/>
            <a:ext cx="3802186" cy="14883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907740" y="947142"/>
            <a:ext cx="544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Community Discovery Process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5907740" y="1418151"/>
            <a:ext cx="5446060" cy="536813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Facilitate preliminary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problem identification &amp; hypothesis generation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 starts with critical community-leader-defined issues and good </a:t>
            </a:r>
            <a:r>
              <a:rPr lang="en-US" sz="1600" i="1" dirty="0">
                <a:latin typeface="Helvetica Light" charset="0"/>
                <a:ea typeface="Helvetica Light" charset="0"/>
                <a:cs typeface="Helvetica Light" charset="0"/>
              </a:rPr>
              <a:t>contextual assessment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i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THIS SHOULD TAKE A </a:t>
            </a:r>
            <a:r>
              <a:rPr lang="en-US" b="1" i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LONG</a:t>
            </a:r>
            <a:r>
              <a:rPr lang="en-US" i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TIME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200" i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Biggest BANG for the BUCK for facilitated sessions is here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Conduct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management system status discovery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to ascertain methods and technologies currently employed 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Determine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storage and management capacity requirements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of the entire process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Conduct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analytics capabilities assessment – </a:t>
            </a:r>
            <a:r>
              <a:rPr lang="en-US" sz="1600" b="1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are they going to use a statistical model you build? Or do they just need better counts?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Conduct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discovery and inventory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process to identify potential data sources related to the specific issue areas </a:t>
            </a:r>
          </a:p>
          <a:p>
            <a:pPr marL="171450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Deploy </a:t>
            </a:r>
            <a:r>
              <a:rPr lang="en-US" sz="1600" b="1" dirty="0">
                <a:latin typeface="Helvetica Light" charset="0"/>
                <a:ea typeface="Helvetica Light" charset="0"/>
                <a:cs typeface="Helvetica Light" charset="0"/>
              </a:rPr>
              <a:t>data connection technologies </a:t>
            </a:r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as required by an already established data access plan to enable the data transfer and management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AA85B-E852-F040-A796-D3F0FCE1B132}"/>
              </a:ext>
            </a:extLst>
          </p:cNvPr>
          <p:cNvSpPr txBox="1"/>
          <p:nvPr/>
        </p:nvSpPr>
        <p:spPr>
          <a:xfrm>
            <a:off x="1624839" y="3319358"/>
            <a:ext cx="3391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TAKE THE TIME TO PERMIT FOCUS TO OCCUR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TAKE THE TIME TO PERMIT FOCUS TO OCCUR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TAKE THE TIME TO PERMIT FOCUS TO OCCUR</a:t>
            </a:r>
          </a:p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82BE20-6CC6-D640-B19B-00314C482B3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 Science Processes &amp; Platforms for Evidence-Based Policy</a:t>
            </a:r>
          </a:p>
        </p:txBody>
      </p:sp>
    </p:spTree>
    <p:extLst>
      <p:ext uri="{BB962C8B-B14F-4D97-AF65-F5344CB8AC3E}">
        <p14:creationId xmlns:p14="http://schemas.microsoft.com/office/powerpoint/2010/main" val="428845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B931A-F246-1B47-9034-9B0EC57AF118}"/>
              </a:ext>
            </a:extLst>
          </p:cNvPr>
          <p:cNvSpPr txBox="1">
            <a:spLocks/>
          </p:cNvSpPr>
          <p:nvPr/>
        </p:nvSpPr>
        <p:spPr>
          <a:xfrm>
            <a:off x="1126682" y="1559684"/>
            <a:ext cx="627934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4F81BD"/>
                </a:solidFill>
              </a:rPr>
              <a:t>Example: Implementation Environment of the Virginia Longitudinal Data System</a:t>
            </a:r>
          </a:p>
        </p:txBody>
      </p:sp>
      <p:pic>
        <p:nvPicPr>
          <p:cNvPr id="5" name="Content Placeholder 3" descr="RegulatoryHeterogeneity.png">
            <a:extLst>
              <a:ext uri="{FF2B5EF4-FFF2-40B4-BE49-F238E27FC236}">
                <a16:creationId xmlns:a16="http://schemas.microsoft.com/office/drawing/2014/main" id="{512DF726-D416-D148-BA90-674D9E35A82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2" r="-29"/>
          <a:stretch/>
        </p:blipFill>
        <p:spPr>
          <a:xfrm>
            <a:off x="7686602" y="1752214"/>
            <a:ext cx="3339361" cy="4525963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DFB75-6CA9-D043-9126-05AA599855D6}"/>
              </a:ext>
            </a:extLst>
          </p:cNvPr>
          <p:cNvSpPr txBox="1"/>
          <p:nvPr/>
        </p:nvSpPr>
        <p:spPr>
          <a:xfrm>
            <a:off x="838200" y="2549667"/>
            <a:ext cx="6662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Multiple levels of statutory law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Multiple implementations of regulatory law at each level of statutory law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Most conservative interpretation of regulatory law becomes de facto 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E66D9-4C5D-7C45-95F0-C4FDA96CB79A}"/>
              </a:ext>
            </a:extLst>
          </p:cNvPr>
          <p:cNvSpPr/>
          <p:nvPr/>
        </p:nvSpPr>
        <p:spPr>
          <a:xfrm>
            <a:off x="838201" y="4280376"/>
            <a:ext cx="65678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“No one person , inside or outside a government agency, should be able to create a set of identified linked data records between partner agencies”</a:t>
            </a:r>
            <a:endParaRPr lang="en-US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FBA2B-3184-074C-8D36-41564D616636}"/>
              </a:ext>
            </a:extLst>
          </p:cNvPr>
          <p:cNvSpPr txBox="1"/>
          <p:nvPr/>
        </p:nvSpPr>
        <p:spPr>
          <a:xfrm>
            <a:off x="838200" y="4947635"/>
            <a:ext cx="65678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Has a direct and significant effect on the potential success of the technical approach chosen – A Centralized, Hierarchical Data Warehouse will likely Fail!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Easy to see, if you look for it!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754D9F-AA62-0146-8F43-322C0AC07FF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992A1-E335-9341-ADE5-5F531B7E5D94}"/>
              </a:ext>
            </a:extLst>
          </p:cNvPr>
          <p:cNvSpPr txBox="1"/>
          <p:nvPr/>
        </p:nvSpPr>
        <p:spPr>
          <a:xfrm>
            <a:off x="838200" y="856435"/>
            <a:ext cx="10515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Community Discovery Process</a:t>
            </a:r>
          </a:p>
          <a:p>
            <a:pPr algn="ctr"/>
            <a:r>
              <a:rPr lang="en-US" dirty="0"/>
              <a:t>Situation Analysis &amp; Hypothesis Generation: Context, Stakeholders, Joint-Visioning</a:t>
            </a:r>
          </a:p>
        </p:txBody>
      </p:sp>
    </p:spTree>
    <p:extLst>
      <p:ext uri="{BB962C8B-B14F-4D97-AF65-F5344CB8AC3E}">
        <p14:creationId xmlns:p14="http://schemas.microsoft.com/office/powerpoint/2010/main" val="135128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98E1-9FE8-564C-B6FB-6A5C169D8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DF7CA-019B-8948-9B8D-F1574B0E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the Language! e.g. Virginia Towns</a:t>
            </a:r>
          </a:p>
        </p:txBody>
      </p:sp>
    </p:spTree>
    <p:extLst>
      <p:ext uri="{BB962C8B-B14F-4D97-AF65-F5344CB8AC3E}">
        <p14:creationId xmlns:p14="http://schemas.microsoft.com/office/powerpoint/2010/main" val="15121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24128" y="258797"/>
            <a:ext cx="4743653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Discovery &amp; Inventory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934" y="365125"/>
            <a:ext cx="5018866" cy="611043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82" t="781" r="36066" b="82973"/>
          <a:stretch/>
        </p:blipFill>
        <p:spPr>
          <a:xfrm>
            <a:off x="1024128" y="931148"/>
            <a:ext cx="3802186" cy="14883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731835"/>
            <a:ext cx="4743653" cy="3743729"/>
          </a:xfr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first step preliminary inventory</a:t>
            </a:r>
          </a:p>
          <a:p>
            <a:r>
              <a:rPr lang="en-US" sz="2400" dirty="0"/>
              <a:t>identify which sources are worthy of a deeper screening</a:t>
            </a:r>
          </a:p>
          <a:p>
            <a:r>
              <a:rPr lang="en-US" sz="2400" dirty="0"/>
              <a:t>includes 6 questions and a qualitative evaluation of purpose, data collection method, timeliness, selectivity, accessibility, 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128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889000"/>
            <a:ext cx="5181600" cy="5969000"/>
          </a:xfrm>
        </p:spPr>
        <p:txBody>
          <a:bodyPr>
            <a:noAutofit/>
          </a:bodyPr>
          <a:lstStyle/>
          <a:p>
            <a:pPr marL="0" indent="0" defTabSz="1219170">
              <a:spcBef>
                <a:spcPts val="0"/>
              </a:spcBef>
              <a:buNone/>
            </a:pPr>
            <a:r>
              <a:rPr lang="en-US" sz="2667" dirty="0">
                <a:latin typeface="Trebuchet MS" charset="0"/>
                <a:ea typeface="Trebuchet MS" charset="0"/>
                <a:cs typeface="Trebuchet MS" charset="0"/>
              </a:rPr>
              <a:t>Issues that have arisen and repeat from our community engagements thus far:</a:t>
            </a:r>
            <a:endParaRPr lang="en-US" sz="2400" dirty="0">
              <a:latin typeface="Trebuchet MS" charset="0"/>
              <a:ea typeface="Trebuchet MS" charset="0"/>
              <a:cs typeface="Trebuchet MS" charset="0"/>
            </a:endParaRPr>
          </a:p>
          <a:p>
            <a:pPr marL="609585" indent="-609585">
              <a:buClr>
                <a:schemeClr val="tx1"/>
              </a:buClr>
              <a:buFont typeface=".AppleSystemUIFont" charset="-120"/>
              <a:buChar char="•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Locating</a:t>
            </a:r>
            <a:r>
              <a:rPr lang="en-US" sz="2400" dirty="0">
                <a:solidFill>
                  <a:srgbClr val="898989"/>
                </a:solidFill>
                <a:latin typeface="Trebuchet MS" charset="0"/>
                <a:ea typeface="Trebuchet MS" charset="0"/>
                <a:cs typeface="Trebuchet MS" charset="0"/>
              </a:rPr>
              <a:t> and </a:t>
            </a: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describing</a:t>
            </a:r>
            <a:r>
              <a:rPr lang="en-US" sz="2400" dirty="0">
                <a:solidFill>
                  <a:srgbClr val="898989"/>
                </a:solidFill>
                <a:latin typeface="Trebuchet MS" charset="0"/>
                <a:ea typeface="Trebuchet MS" charset="0"/>
                <a:cs typeface="Trebuchet MS" charset="0"/>
              </a:rPr>
              <a:t> a 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population within</a:t>
            </a:r>
            <a:br>
              <a:rPr lang="en-US" sz="24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 a community</a:t>
            </a:r>
          </a:p>
          <a:p>
            <a:pPr marL="609585" indent="-609585">
              <a:buClr>
                <a:schemeClr val="tx1"/>
              </a:buClr>
              <a:buFont typeface=".AppleSystemUIFont" charset="-120"/>
              <a:buChar char="•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Estimating</a:t>
            </a:r>
            <a:r>
              <a:rPr lang="en-US" sz="2400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a statistic and a measure of its variability to evaluate its usefulness for the purpose at hand</a:t>
            </a:r>
          </a:p>
          <a:p>
            <a:pPr marL="609585" indent="-609585">
              <a:buClr>
                <a:schemeClr val="tx1"/>
              </a:buClr>
              <a:buFont typeface=".AppleSystemUIFont" charset="-120"/>
              <a:buChar char="•"/>
            </a:pPr>
            <a:r>
              <a:rPr lang="en-US" sz="2400" b="1" dirty="0">
                <a:solidFill>
                  <a:srgbClr val="4574A7"/>
                </a:solidFill>
                <a:latin typeface="Trebuchet MS" charset="0"/>
                <a:ea typeface="Trebuchet MS" charset="0"/>
                <a:cs typeface="Trebuchet MS" charset="0"/>
              </a:rPr>
              <a:t>Forecasting</a:t>
            </a:r>
            <a:r>
              <a:rPr lang="en-US" sz="2400" dirty="0">
                <a:solidFill>
                  <a:srgbClr val="898989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future needs</a:t>
            </a:r>
          </a:p>
          <a:p>
            <a:pPr marL="609585" indent="-609585">
              <a:buClr>
                <a:schemeClr val="tx1"/>
              </a:buClr>
              <a:buFont typeface=".AppleSystemUIFont" charset="-120"/>
              <a:buChar char="•"/>
            </a:pP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Evaluating</a:t>
            </a:r>
            <a:r>
              <a:rPr lang="en-US" sz="2400" dirty="0">
                <a:solidFill>
                  <a:srgbClr val="898989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a program, policy, or standard operating procedure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892800" y="889000"/>
            <a:ext cx="5892800" cy="5486400"/>
          </a:xfrm>
        </p:spPr>
        <p:txBody>
          <a:bodyPr>
            <a:normAutofit/>
          </a:bodyPr>
          <a:lstStyle/>
          <a:p>
            <a:pPr marL="450839" indent="0">
              <a:buNone/>
            </a:pPr>
            <a:r>
              <a:rPr lang="en-US" sz="2667" dirty="0">
                <a:latin typeface="Trebuchet MS" charset="0"/>
                <a:ea typeface="Trebuchet MS" charset="0"/>
                <a:cs typeface="Trebuchet MS" charset="0"/>
              </a:rPr>
              <a:t>Research challenges that are emerging through our work:</a:t>
            </a:r>
            <a:endParaRPr lang="en-US" sz="2667" i="1" dirty="0">
              <a:solidFill>
                <a:srgbClr val="898989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Formalization and automation of </a:t>
            </a: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Data Science Framework</a:t>
            </a:r>
          </a:p>
          <a:p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Data integration, analysis, and linkage across </a:t>
            </a: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multiple levels of data support</a:t>
            </a:r>
          </a:p>
          <a:p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Data and corresponding estimation</a:t>
            </a:r>
            <a:r>
              <a:rPr lang="en-US" sz="2400" dirty="0">
                <a:solidFill>
                  <a:srgbClr val="898989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redistribution across multiple geographies</a:t>
            </a:r>
          </a:p>
          <a:p>
            <a:r>
              <a:rPr lang="en-US" sz="2400" b="1" dirty="0">
                <a:solidFill>
                  <a:srgbClr val="4775A4"/>
                </a:solidFill>
                <a:latin typeface="Trebuchet MS" charset="0"/>
                <a:ea typeface="Trebuchet MS" charset="0"/>
                <a:cs typeface="Trebuchet MS" charset="0"/>
              </a:rPr>
              <a:t>Composite indices </a:t>
            </a:r>
            <a:r>
              <a:rPr lang="en-US" sz="2400" dirty="0">
                <a:latin typeface="Trebuchet MS" charset="0"/>
                <a:ea typeface="Trebuchet MS" charset="0"/>
                <a:cs typeface="Trebuchet MS" charset="0"/>
              </a:rPr>
              <a:t>development and alignment with issues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5400"/>
            <a:ext cx="11582400" cy="1143000"/>
          </a:xfrm>
        </p:spPr>
        <p:txBody>
          <a:bodyPr/>
          <a:lstStyle/>
          <a:p>
            <a:r>
              <a:rPr lang="en-US" dirty="0"/>
              <a:t>Observations from Our Work Thus Far</a:t>
            </a:r>
          </a:p>
        </p:txBody>
      </p:sp>
    </p:spTree>
    <p:extLst>
      <p:ext uri="{BB962C8B-B14F-4D97-AF65-F5344CB8AC3E}">
        <p14:creationId xmlns:p14="http://schemas.microsoft.com/office/powerpoint/2010/main" val="1123857443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82" t="781" r="36066" b="82973"/>
          <a:stretch/>
        </p:blipFill>
        <p:spPr>
          <a:xfrm>
            <a:off x="1024128" y="931148"/>
            <a:ext cx="3802186" cy="14883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731835"/>
            <a:ext cx="4743653" cy="3743729"/>
          </a:xfrm>
          <a:solidFill>
            <a:srgbClr val="FFFFFF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dirty="0"/>
              <a:t>Conducted on a selected subset from inventory</a:t>
            </a:r>
          </a:p>
          <a:p>
            <a:r>
              <a:rPr lang="en-US" sz="2400" dirty="0"/>
              <a:t>Much deeper dive</a:t>
            </a:r>
          </a:p>
          <a:p>
            <a:r>
              <a:rPr lang="en-US" sz="2400" dirty="0"/>
              <a:t>Output is a subset of data sets selected for acquisition and initial analysis of their fitness for analysis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55" y="365125"/>
            <a:ext cx="4540045" cy="616149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D25D29-F296-3547-AFCE-5C7991AED71D}"/>
              </a:ext>
            </a:extLst>
          </p:cNvPr>
          <p:cNvSpPr txBox="1">
            <a:spLocks/>
          </p:cNvSpPr>
          <p:nvPr/>
        </p:nvSpPr>
        <p:spPr>
          <a:xfrm>
            <a:off x="1024128" y="258797"/>
            <a:ext cx="4743653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Discovery &amp; Inventory</a:t>
            </a:r>
          </a:p>
        </p:txBody>
      </p:sp>
    </p:spTree>
    <p:extLst>
      <p:ext uri="{BB962C8B-B14F-4D97-AF65-F5344CB8AC3E}">
        <p14:creationId xmlns:p14="http://schemas.microsoft.com/office/powerpoint/2010/main" val="422828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18153" r="30952" b="57292"/>
          <a:stretch/>
        </p:blipFill>
        <p:spPr>
          <a:xfrm>
            <a:off x="1102944" y="1740351"/>
            <a:ext cx="3558068" cy="191588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405282" y="1132885"/>
            <a:ext cx="494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Management Process &amp; Platform</a:t>
            </a:r>
          </a:p>
        </p:txBody>
      </p:sp>
      <p:sp>
        <p:nvSpPr>
          <p:cNvPr id="2" name="Rectangle 1"/>
          <p:cNvSpPr/>
          <p:nvPr/>
        </p:nvSpPr>
        <p:spPr>
          <a:xfrm>
            <a:off x="6405282" y="1734732"/>
            <a:ext cx="4948518" cy="462434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type and method of data transfer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pushed to or pulled into the cooperative platform?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staying where it is and being dynamically queried in a federated manner as needed?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the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best transfer protocol(s) 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to use given the types and method of transfer 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e.g. SFTP, secure Dropbox, secured REST API, VT SAFR-Data Adapter for secure federated queries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designed collection systems (e.g. behavioral experiments)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data marshaling processes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system mediation logic, data pipeline and data transformation, transfer schedule, and data provenance maintenance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Establish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secure data storage procedures </a:t>
            </a:r>
          </a:p>
          <a:p>
            <a:pPr marL="628650" lvl="1" indent="-171450">
              <a:spcBef>
                <a:spcPts val="135"/>
              </a:spcBef>
              <a:spcAft>
                <a:spcPts val="600"/>
              </a:spcAft>
              <a:buFont typeface="Courier New" charset="0"/>
              <a:buChar char="-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e.g. each project  being stored on a new project-dedicated encrypted partition, original data being stored as non-removable and non-editable</a:t>
            </a:r>
          </a:p>
        </p:txBody>
      </p:sp>
    </p:spTree>
    <p:extLst>
      <p:ext uri="{BB962C8B-B14F-4D97-AF65-F5344CB8AC3E}">
        <p14:creationId xmlns:p14="http://schemas.microsoft.com/office/powerpoint/2010/main" val="196552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42549" r="30952" b="45732"/>
          <a:stretch/>
        </p:blipFill>
        <p:spPr>
          <a:xfrm>
            <a:off x="1102945" y="3205010"/>
            <a:ext cx="3558068" cy="9144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04964" y="1132885"/>
            <a:ext cx="502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Information Process &amp; Platform</a:t>
            </a:r>
          </a:p>
        </p:txBody>
      </p:sp>
      <p:sp>
        <p:nvSpPr>
          <p:cNvPr id="3" name="Rectangle 2"/>
          <p:cNvSpPr/>
          <p:nvPr/>
        </p:nvSpPr>
        <p:spPr>
          <a:xfrm>
            <a:off x="5927984" y="1739018"/>
            <a:ext cx="5687189" cy="4001095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28588" indent="-128588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The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Lexicon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: an inventory of and history of changes to: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every available data field in every available data source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the structure of their storage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possible values and meanings of the information 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possible transformations of each set of field values from one data source to another another data source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methods of data source access</a:t>
            </a:r>
          </a:p>
          <a:p>
            <a:pPr marL="514350" lvl="1" indent="-171450">
              <a:spcBef>
                <a:spcPts val="135"/>
              </a:spcBef>
              <a:spcAft>
                <a:spcPts val="300"/>
              </a:spcAft>
              <a:buFont typeface="Courier New" charset="0"/>
              <a:buChar char="-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matching algorithms and how they are to be used in conjunction with possible field value transformations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Provides fundamental functions for the operation of the framework and is a </a:t>
            </a:r>
            <a:r>
              <a:rPr lang="en-US" sz="1400" b="1" dirty="0">
                <a:latin typeface="Helvetica Light" charset="0"/>
                <a:ea typeface="Helvetica Light" charset="0"/>
                <a:cs typeface="Helvetica Light" charset="0"/>
              </a:rPr>
              <a:t>requirement</a:t>
            </a: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 that the data information be collected from all partner communities</a:t>
            </a:r>
          </a:p>
          <a:p>
            <a:pPr marL="171450" indent="-171450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dirty="0">
                <a:latin typeface="Helvetica Light" charset="0"/>
                <a:ea typeface="Helvetica Light" charset="0"/>
                <a:cs typeface="Helvetica Light" charset="0"/>
              </a:rPr>
              <a:t>Enables removal of much complexity required for high quality data linkage</a:t>
            </a:r>
          </a:p>
          <a:p>
            <a:pPr marL="628650" lvl="1" indent="-171450">
              <a:spcBef>
                <a:spcPts val="135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b="1" dirty="0">
                <a:solidFill>
                  <a:srgbClr val="385F96"/>
                </a:solidFill>
                <a:latin typeface="Helvetica Light" charset="0"/>
                <a:ea typeface="Helvetica Light" charset="0"/>
                <a:cs typeface="Helvetica Light" charset="0"/>
              </a:rPr>
              <a:t>i.e. No enforcing data standardization schemes on data partners</a:t>
            </a:r>
          </a:p>
        </p:txBody>
      </p:sp>
    </p:spTree>
    <p:extLst>
      <p:ext uri="{BB962C8B-B14F-4D97-AF65-F5344CB8AC3E}">
        <p14:creationId xmlns:p14="http://schemas.microsoft.com/office/powerpoint/2010/main" val="94158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42549" r="30952" b="45732"/>
          <a:stretch/>
        </p:blipFill>
        <p:spPr>
          <a:xfrm>
            <a:off x="1102945" y="3205010"/>
            <a:ext cx="3558068" cy="9144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04964" y="1132885"/>
            <a:ext cx="502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Information Process &amp; Platform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202514" y="2174665"/>
            <a:ext cx="4932127" cy="3658915"/>
            <a:chOff x="594175" y="1524000"/>
            <a:chExt cx="7864025" cy="4953000"/>
          </a:xfrm>
        </p:grpSpPr>
        <p:grpSp>
          <p:nvGrpSpPr>
            <p:cNvPr id="9" name="Group 8"/>
            <p:cNvGrpSpPr/>
            <p:nvPr/>
          </p:nvGrpSpPr>
          <p:grpSpPr>
            <a:xfrm>
              <a:off x="1630518" y="2486028"/>
              <a:ext cx="2962973" cy="3088424"/>
              <a:chOff x="1593603" y="2449550"/>
              <a:chExt cx="2962973" cy="308842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041976" y="5358625"/>
                <a:ext cx="2514600" cy="17934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9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08361" y="2449550"/>
                <a:ext cx="2514600" cy="17934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00" dirty="0">
                    <a:latin typeface="Gill Sans Light"/>
                    <a:cs typeface="Gill Sans Light"/>
                  </a:rPr>
                  <a:t>Firewall</a:t>
                </a:r>
                <a:endParaRPr lang="en-US" sz="9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16200000">
                <a:off x="425978" y="3948227"/>
                <a:ext cx="2514600" cy="17934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900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520388" y="1524000"/>
              <a:ext cx="1524000" cy="685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ill Sans Light"/>
                  <a:cs typeface="Gill Sans Light"/>
                </a:rPr>
                <a:t>Social Service Agency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07155" y="5791200"/>
              <a:ext cx="1524000" cy="685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ill Sans Light"/>
                  <a:cs typeface="Gill Sans Light"/>
                </a:rPr>
                <a:t>Employment</a:t>
              </a:r>
              <a:br>
                <a:rPr lang="en-US" sz="800" dirty="0">
                  <a:latin typeface="Gill Sans Light"/>
                  <a:cs typeface="Gill Sans Light"/>
                </a:rPr>
              </a:br>
              <a:r>
                <a:rPr lang="en-US" sz="800" dirty="0">
                  <a:latin typeface="Gill Sans Light"/>
                  <a:cs typeface="Gill Sans Light"/>
                </a:rPr>
                <a:t>Agency</a:t>
              </a:r>
            </a:p>
          </p:txBody>
        </p:sp>
        <p:sp>
          <p:nvSpPr>
            <p:cNvPr id="12" name="Hexagon 11"/>
            <p:cNvSpPr/>
            <p:nvPr/>
          </p:nvSpPr>
          <p:spPr>
            <a:xfrm>
              <a:off x="2748987" y="2274112"/>
              <a:ext cx="1066800" cy="533400"/>
            </a:xfrm>
            <a:prstGeom prst="hexago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Gill Sans Light"/>
                  <a:cs typeface="Gill Sans Light"/>
                </a:rPr>
                <a:t>Data</a:t>
              </a:r>
              <a:br>
                <a:rPr lang="en-US" sz="600" dirty="0">
                  <a:latin typeface="Gill Sans Light"/>
                  <a:cs typeface="Gill Sans Light"/>
                </a:rPr>
              </a:br>
              <a:r>
                <a:rPr lang="en-US" sz="600" dirty="0">
                  <a:latin typeface="Gill Sans Light"/>
                  <a:cs typeface="Gill Sans Light"/>
                </a:rPr>
                <a:t>Adapter</a:t>
              </a:r>
            </a:p>
          </p:txBody>
        </p:sp>
        <p:sp>
          <p:nvSpPr>
            <p:cNvPr id="13" name="Hexagon 12"/>
            <p:cNvSpPr/>
            <p:nvPr/>
          </p:nvSpPr>
          <p:spPr>
            <a:xfrm>
              <a:off x="2748988" y="5181600"/>
              <a:ext cx="1066798" cy="533400"/>
            </a:xfrm>
            <a:prstGeom prst="hexago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>
                <a:latin typeface="Gill Sans Light"/>
                <a:cs typeface="Gill Sans Ligh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35617" y="3505200"/>
              <a:ext cx="1311359" cy="990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ill Sans Light"/>
                  <a:cs typeface="Gill Sans Light"/>
                </a:rPr>
                <a:t>Probabilistic Matching</a:t>
              </a: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3151361" y="2895600"/>
              <a:ext cx="228600" cy="419100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Gill Sans Light"/>
                <a:cs typeface="Gill Sans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65837" y="2845713"/>
              <a:ext cx="1160893" cy="33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latin typeface="Gill Sans Light"/>
                  <a:cs typeface="Gill Sans Light"/>
                </a:rPr>
                <a:t>Ordered and Chaffed</a:t>
              </a:r>
              <a:br>
                <a:rPr lang="en-US" sz="500" dirty="0">
                  <a:latin typeface="Gill Sans Light"/>
                  <a:cs typeface="Gill Sans Light"/>
                </a:rPr>
              </a:br>
              <a:r>
                <a:rPr lang="en-US" sz="500" dirty="0">
                  <a:latin typeface="Gill Sans Light"/>
                  <a:cs typeface="Gill Sans Light"/>
                </a:rPr>
                <a:t>One-Way Hashes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5637336" y="1600200"/>
              <a:ext cx="2820864" cy="1371600"/>
              <a:chOff x="5637336" y="1600200"/>
              <a:chExt cx="2820864" cy="13716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637336" y="1600200"/>
                <a:ext cx="2820864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Social Service Data</a:t>
                </a: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5637336" y="1905000"/>
                <a:ext cx="2820864" cy="1066800"/>
                <a:chOff x="4549698" y="1466850"/>
                <a:chExt cx="2820864" cy="10668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4549698" y="146685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NewID</a:t>
                  </a: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5254914" y="146685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Gen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5960130" y="146685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FIPS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6665346" y="146685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SES</a:t>
                  </a: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4549698" y="17335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7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5254914" y="17335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5960130" y="17335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51059</a:t>
                  </a: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6665346" y="17335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Med</a:t>
                  </a: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4549698" y="20002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</a:t>
                  </a: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5254914" y="20002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5960130" y="20002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51059</a:t>
                  </a: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6665346" y="20002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Low</a:t>
                  </a: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4549698" y="22669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9</a:t>
                  </a: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5254914" y="22669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M</a:t>
                  </a: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5960130" y="22669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51059</a:t>
                  </a: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665346" y="2266950"/>
                  <a:ext cx="705216" cy="2667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High</a:t>
                  </a:r>
                </a:p>
              </p:txBody>
            </p:sp>
          </p:grpSp>
        </p:grpSp>
        <p:grpSp>
          <p:nvGrpSpPr>
            <p:cNvPr id="18" name="Group 17"/>
            <p:cNvGrpSpPr/>
            <p:nvPr/>
          </p:nvGrpSpPr>
          <p:grpSpPr>
            <a:xfrm>
              <a:off x="5637336" y="3276600"/>
              <a:ext cx="2820864" cy="1371600"/>
              <a:chOff x="5637336" y="3276600"/>
              <a:chExt cx="2820864" cy="13716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637336" y="3276600"/>
                <a:ext cx="2820864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Education Data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637336" y="3581400"/>
                <a:ext cx="2820864" cy="1066800"/>
                <a:chOff x="4476384" y="3581400"/>
                <a:chExt cx="2820864" cy="106680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4476384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NewID</a:t>
                  </a: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5181600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Attend</a:t>
                  </a: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5886816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ACT</a:t>
                  </a: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6592032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SAT</a:t>
                  </a: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4476384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7</a:t>
                  </a: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5181600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.97</a:t>
                  </a: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5886816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32</a:t>
                  </a: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6592032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1580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4476384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</a:t>
                  </a: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5181600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.71</a:t>
                  </a: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886816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18</a:t>
                  </a: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6592032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2110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4476384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9</a:t>
                  </a: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5181600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.86</a:t>
                  </a: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5886816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22</a:t>
                  </a: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6592032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1360</a:t>
                  </a:r>
                </a:p>
              </p:txBody>
            </p:sp>
          </p:grpSp>
        </p:grpSp>
        <p:sp>
          <p:nvSpPr>
            <p:cNvPr id="19" name="Rectangle 18"/>
            <p:cNvSpPr/>
            <p:nvPr/>
          </p:nvSpPr>
          <p:spPr>
            <a:xfrm rot="16200000">
              <a:off x="175075" y="3657600"/>
              <a:ext cx="1524000" cy="6858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Gill Sans Light"/>
                  <a:cs typeface="Gill Sans Light"/>
                </a:rPr>
                <a:t>Education</a:t>
              </a:r>
              <a:br>
                <a:rPr lang="en-US" sz="800" dirty="0">
                  <a:latin typeface="Gill Sans Light"/>
                  <a:cs typeface="Gill Sans Light"/>
                </a:rPr>
              </a:br>
              <a:r>
                <a:rPr lang="en-US" sz="800" dirty="0">
                  <a:latin typeface="Gill Sans Light"/>
                  <a:cs typeface="Gill Sans Light"/>
                </a:rPr>
                <a:t>Agency</a:t>
              </a:r>
            </a:p>
          </p:txBody>
        </p:sp>
        <p:sp>
          <p:nvSpPr>
            <p:cNvPr id="20" name="Down Arrow 19"/>
            <p:cNvSpPr/>
            <p:nvPr/>
          </p:nvSpPr>
          <p:spPr>
            <a:xfrm rot="16200000">
              <a:off x="2137226" y="3828352"/>
              <a:ext cx="228600" cy="419100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Gill Sans Light"/>
                <a:cs typeface="Gill Sans Light"/>
              </a:endParaRPr>
            </a:p>
          </p:txBody>
        </p:sp>
        <p:sp>
          <p:nvSpPr>
            <p:cNvPr id="21" name="Down Arrow 20"/>
            <p:cNvSpPr/>
            <p:nvPr/>
          </p:nvSpPr>
          <p:spPr>
            <a:xfrm rot="10800000">
              <a:off x="3154855" y="4683512"/>
              <a:ext cx="228600" cy="419100"/>
            </a:xfrm>
            <a:prstGeom prst="down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37336" y="4950766"/>
              <a:ext cx="2820864" cy="1371600"/>
              <a:chOff x="5637336" y="4950766"/>
              <a:chExt cx="2820864" cy="13716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637336" y="4950766"/>
                <a:ext cx="2820864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Employment Data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5637336" y="5255566"/>
                <a:ext cx="2820864" cy="1066800"/>
                <a:chOff x="4476384" y="3581400"/>
                <a:chExt cx="2820864" cy="10668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4476384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NewID</a:t>
                  </a: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5181600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Type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5886816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latin typeface="Gill Sans Light"/>
                      <a:cs typeface="Gill Sans Light"/>
                    </a:rPr>
                    <a:t>Length</a:t>
                  </a: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592032" y="3581400"/>
                  <a:ext cx="705216" cy="2667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 err="1">
                      <a:latin typeface="Gill Sans Light"/>
                      <a:cs typeface="Gill Sans Light"/>
                    </a:rPr>
                    <a:t>perHr</a:t>
                  </a:r>
                  <a:endParaRPr lang="en-US" sz="7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476384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7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181600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0310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886816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36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6592032" y="38481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16.25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4476384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</a:t>
                  </a: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181600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0340</a:t>
                  </a: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5886816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6</a:t>
                  </a: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6592032" y="41148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22.50</a:t>
                  </a: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476384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9</a:t>
                  </a: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5181600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7800</a:t>
                  </a: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5886816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21</a:t>
                  </a: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6592032" y="4381500"/>
                  <a:ext cx="705216" cy="2667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13.75</a:t>
                  </a:r>
                </a:p>
              </p:txBody>
            </p:sp>
          </p:grpSp>
        </p:grpSp>
        <p:sp>
          <p:nvSpPr>
            <p:cNvPr id="23" name="Right Arrow 22"/>
            <p:cNvSpPr/>
            <p:nvPr/>
          </p:nvSpPr>
          <p:spPr>
            <a:xfrm>
              <a:off x="4500659" y="3637851"/>
              <a:ext cx="677821" cy="80010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Gill Sans Light"/>
                <a:cs typeface="Gill Sans Light"/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 rot="16200000">
              <a:off x="1294298" y="3771202"/>
              <a:ext cx="777959" cy="533400"/>
            </a:xfrm>
            <a:prstGeom prst="hexagon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>
                <a:latin typeface="Gill Sans Light"/>
                <a:cs typeface="Gill Sans Light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324123" y="1704673"/>
            <a:ext cx="5029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Federated Data Linkage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766841" y="6142438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Schroeder, A.D. (2012). </a:t>
            </a:r>
            <a:r>
              <a:rPr lang="en-US" sz="700" dirty="0">
                <a:solidFill>
                  <a:srgbClr val="008000"/>
                </a:solidFill>
                <a:latin typeface="Helvetica Neue" charset="0"/>
                <a:hlinkClick r:id="rId3"/>
              </a:rPr>
              <a:t>Pad and Chaff: Secure Approximate String Matching in Private Record Linkage</a:t>
            </a:r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. Proceedings of the 14th International Conference on Information Integration and Web-based Applications and Services (</a:t>
            </a:r>
            <a:r>
              <a:rPr lang="en-US" sz="700" dirty="0" err="1">
                <a:solidFill>
                  <a:srgbClr val="333333"/>
                </a:solidFill>
                <a:latin typeface="Helvetica Neue" charset="0"/>
              </a:rPr>
              <a:t>iiWAS</a:t>
            </a:r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 '12). pp. 121-125. DOI=10.1145/2428736.2428757. ACM, New York, NY, USA.</a:t>
            </a:r>
            <a:endParaRPr lang="en-US" sz="7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262675" y="6139955"/>
            <a:ext cx="23439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Light" charset="0"/>
                <a:ea typeface="Helvetica Light" charset="0"/>
                <a:cs typeface="Helvetica Light" charset="0"/>
              </a:rPr>
              <a:t>https://</a:t>
            </a:r>
            <a:r>
              <a:rPr lang="en-US" sz="700" dirty="0" err="1">
                <a:latin typeface="Helvetica Light" charset="0"/>
                <a:ea typeface="Helvetica Light" charset="0"/>
                <a:cs typeface="Helvetica Light" charset="0"/>
              </a:rPr>
              <a:t>github.com</a:t>
            </a:r>
            <a:r>
              <a:rPr lang="en-US" sz="700" dirty="0">
                <a:latin typeface="Helvetica Light" charset="0"/>
                <a:ea typeface="Helvetica Light" charset="0"/>
                <a:cs typeface="Helvetica Light" charset="0"/>
              </a:rPr>
              <a:t>/dads2busy/</a:t>
            </a:r>
            <a:r>
              <a:rPr lang="en-US" sz="700" dirty="0" err="1">
                <a:latin typeface="Helvetica Light" charset="0"/>
                <a:ea typeface="Helvetica Light" charset="0"/>
                <a:cs typeface="Helvetica Light" charset="0"/>
              </a:rPr>
              <a:t>SAFRLink-DataAdapter</a:t>
            </a:r>
            <a:endParaRPr lang="en-US" sz="7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262675" y="6280228"/>
            <a:ext cx="3048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/dads2busy/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SAFRLink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-Identity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262675" y="6420501"/>
            <a:ext cx="25263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/dads2busy/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SAFRLink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-Crypto</a:t>
            </a:r>
          </a:p>
        </p:txBody>
      </p:sp>
    </p:spTree>
    <p:extLst>
      <p:ext uri="{BB962C8B-B14F-4D97-AF65-F5344CB8AC3E}">
        <p14:creationId xmlns:p14="http://schemas.microsoft.com/office/powerpoint/2010/main" val="3823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42549" r="30952" b="45732"/>
          <a:stretch/>
        </p:blipFill>
        <p:spPr>
          <a:xfrm>
            <a:off x="1102945" y="3205010"/>
            <a:ext cx="3558068" cy="9144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04964" y="1132885"/>
            <a:ext cx="502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Information Process &amp; Platform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324123" y="1704673"/>
            <a:ext cx="5029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Federated Data Linkage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766841" y="6142438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Schroeder, A.D. (2012). </a:t>
            </a:r>
            <a:r>
              <a:rPr lang="en-US" sz="700" dirty="0">
                <a:solidFill>
                  <a:srgbClr val="008000"/>
                </a:solidFill>
                <a:latin typeface="Helvetica Neue" charset="0"/>
                <a:hlinkClick r:id="rId3"/>
              </a:rPr>
              <a:t>Pad and Chaff: Secure Approximate String Matching in Private Record Linkage</a:t>
            </a:r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. Proceedings of the 14th International Conference on Information Integration and Web-based Applications and Services (</a:t>
            </a:r>
            <a:r>
              <a:rPr lang="en-US" sz="700" dirty="0" err="1">
                <a:solidFill>
                  <a:srgbClr val="333333"/>
                </a:solidFill>
                <a:latin typeface="Helvetica Neue" charset="0"/>
              </a:rPr>
              <a:t>iiWAS</a:t>
            </a:r>
            <a:r>
              <a:rPr lang="en-US" sz="700" dirty="0">
                <a:solidFill>
                  <a:srgbClr val="333333"/>
                </a:solidFill>
                <a:latin typeface="Helvetica Neue" charset="0"/>
              </a:rPr>
              <a:t> '12). pp. 121-125. DOI=10.1145/2428736.2428757. ACM, New York, NY, USA.</a:t>
            </a:r>
            <a:endParaRPr lang="en-US" sz="700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262675" y="6139955"/>
            <a:ext cx="23439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Helvetica Light" charset="0"/>
                <a:ea typeface="Helvetica Light" charset="0"/>
                <a:cs typeface="Helvetica Light" charset="0"/>
              </a:rPr>
              <a:t>https://</a:t>
            </a:r>
            <a:r>
              <a:rPr lang="en-US" sz="700" dirty="0" err="1">
                <a:latin typeface="Helvetica Light" charset="0"/>
                <a:ea typeface="Helvetica Light" charset="0"/>
                <a:cs typeface="Helvetica Light" charset="0"/>
              </a:rPr>
              <a:t>github.com</a:t>
            </a:r>
            <a:r>
              <a:rPr lang="en-US" sz="700" dirty="0">
                <a:latin typeface="Helvetica Light" charset="0"/>
                <a:ea typeface="Helvetica Light" charset="0"/>
                <a:cs typeface="Helvetica Light" charset="0"/>
              </a:rPr>
              <a:t>/dads2busy/</a:t>
            </a:r>
            <a:r>
              <a:rPr lang="en-US" sz="700" dirty="0" err="1">
                <a:latin typeface="Helvetica Light" charset="0"/>
                <a:ea typeface="Helvetica Light" charset="0"/>
                <a:cs typeface="Helvetica Light" charset="0"/>
              </a:rPr>
              <a:t>SAFRLink-DataAdapter</a:t>
            </a:r>
            <a:endParaRPr lang="en-US" sz="7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262675" y="6280228"/>
            <a:ext cx="3048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/dads2busy/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SAFRLink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-Identity</a:t>
            </a:r>
          </a:p>
        </p:txBody>
      </p:sp>
      <p:sp>
        <p:nvSpPr>
          <p:cNvPr id="86" name="Rectangle 85"/>
          <p:cNvSpPr/>
          <p:nvPr/>
        </p:nvSpPr>
        <p:spPr>
          <a:xfrm>
            <a:off x="9262675" y="6420501"/>
            <a:ext cx="25263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/dads2busy/</a:t>
            </a:r>
            <a:r>
              <a:rPr lang="en-US" sz="700" dirty="0" err="1">
                <a:latin typeface="Helvetica" charset="0"/>
                <a:ea typeface="Helvetica" charset="0"/>
                <a:cs typeface="Helvetica" charset="0"/>
              </a:rPr>
              <a:t>SAFRLink</a:t>
            </a:r>
            <a:r>
              <a:rPr lang="en-US" sz="700" dirty="0">
                <a:latin typeface="Helvetica" charset="0"/>
                <a:ea typeface="Helvetica" charset="0"/>
                <a:cs typeface="Helvetica" charset="0"/>
              </a:rPr>
              <a:t>-Crypto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0852" y="2153350"/>
            <a:ext cx="6057900" cy="38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4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427933" y="198169"/>
            <a:ext cx="6606746" cy="934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Data Science Processes for</a:t>
            </a:r>
            <a:br>
              <a:rPr lang="en-US" sz="2800" dirty="0"/>
            </a:br>
            <a:r>
              <a:rPr lang="en-US" sz="2800" dirty="0"/>
              <a:t>Evidence-Based Policy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7972" y="1132885"/>
            <a:ext cx="480666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Analytics Process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Data Fitness Analysis (Data Re-Purposing)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Modeling is a function of the research question (the use) – drives all data actions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Fitness assessment is about fitness of the data for the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Fitness is a function of the model, data quality needs of the model, and data coverage (representativeness) needs of the model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When using multiple data sources, fitness will need to assess linking across data sources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Fitness must characterize information content in the results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Accuracy and precision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004DD-8408-554A-979C-8A909C0B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7E34A5-21CC-8B49-9732-562DF2ABD7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27972" y="1132885"/>
            <a:ext cx="48066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Analytics Process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Data Fitness Analysis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Data Profiling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b="1" dirty="0"/>
              <a:t>Structure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b="1" dirty="0"/>
              <a:t>Quality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b="1" dirty="0"/>
              <a:t>Provenance &amp; Metadata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Data Preparation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Data Linkage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Data Exploration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Data Analysis &amp; Hypothesis Testing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Creation of Community Data Tools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CBAC04-D056-F048-9734-C025445E56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37A452-701E-624C-8D11-1A251F4FEC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5C63C24-CC10-C84C-8101-6973F04DE06C}"/>
              </a:ext>
            </a:extLst>
          </p:cNvPr>
          <p:cNvSpPr txBox="1">
            <a:spLocks/>
          </p:cNvSpPr>
          <p:nvPr/>
        </p:nvSpPr>
        <p:spPr>
          <a:xfrm>
            <a:off x="5427933" y="198169"/>
            <a:ext cx="6606746" cy="934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Data Science Processes for</a:t>
            </a:r>
            <a:br>
              <a:rPr lang="en-US" sz="2800" dirty="0"/>
            </a:br>
            <a:r>
              <a:rPr lang="en-US" sz="2800" dirty="0"/>
              <a:t>Evidence-Based Policy</a:t>
            </a:r>
          </a:p>
        </p:txBody>
      </p:sp>
    </p:spTree>
    <p:extLst>
      <p:ext uri="{BB962C8B-B14F-4D97-AF65-F5344CB8AC3E}">
        <p14:creationId xmlns:p14="http://schemas.microsoft.com/office/powerpoint/2010/main" val="126338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636007" y="345932"/>
            <a:ext cx="7168897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36006" y="1710122"/>
            <a:ext cx="7168897" cy="45243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Missing Variables </a:t>
            </a:r>
          </a:p>
          <a:p>
            <a:pPr marL="338138" indent="0">
              <a:buNone/>
            </a:pPr>
            <a:r>
              <a:rPr lang="en-US" sz="1600" dirty="0"/>
              <a:t>values in column headers instead of variable names</a:t>
            </a:r>
          </a:p>
          <a:p>
            <a:pPr lvl="1"/>
            <a:r>
              <a:rPr lang="en-US" sz="1200" dirty="0"/>
              <a:t>e.g. Value-ranges being used as column headers (0-9|10-19|20-29|…)</a:t>
            </a:r>
          </a:p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Combined Variables </a:t>
            </a:r>
          </a:p>
          <a:p>
            <a:pPr marL="338138" indent="0">
              <a:buNone/>
            </a:pPr>
            <a:r>
              <a:rPr lang="en-US" sz="1600" dirty="0"/>
              <a:t>more than one variable represented in a attribute (column) value</a:t>
            </a:r>
          </a:p>
          <a:p>
            <a:pPr lvl="1"/>
            <a:r>
              <a:rPr lang="en-US" sz="1200" dirty="0"/>
              <a:t>e.g. An attribute combining gender and age (m25, f32,...)</a:t>
            </a:r>
          </a:p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Multiple Observation Directions </a:t>
            </a:r>
          </a:p>
          <a:p>
            <a:pPr marL="338138" indent="0">
              <a:buNone/>
            </a:pPr>
            <a:r>
              <a:rPr lang="en-US" sz="1600" dirty="0"/>
              <a:t>variables in both columns and rows</a:t>
            </a:r>
          </a:p>
          <a:p>
            <a:pPr lvl="1"/>
            <a:r>
              <a:rPr lang="en-US" sz="1200" dirty="0"/>
              <a:t>e.g. A dataset with an element(column) for each day of the month (horizontal) and an element(column) for 'month' (vertical)</a:t>
            </a:r>
          </a:p>
          <a:p>
            <a:pPr lvl="1"/>
            <a:r>
              <a:rPr lang="en-US" sz="1200" dirty="0"/>
              <a:t>note. the messiest and can be dealt with multiple ways according to the needs of the specific analysis</a:t>
            </a:r>
          </a:p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Combined Observation Unit Types </a:t>
            </a:r>
          </a:p>
          <a:p>
            <a:pPr marL="338138" indent="0">
              <a:buNone/>
            </a:pPr>
            <a:r>
              <a:rPr lang="en-US" sz="1600" dirty="0"/>
              <a:t>more than one observation unit type per table</a:t>
            </a:r>
          </a:p>
          <a:p>
            <a:pPr lvl="1"/>
            <a:r>
              <a:rPr lang="en-US" sz="1200" dirty="0"/>
              <a:t>e.g. A table containing both individual demographic data and a periodic measurement like weekly attendance where demographic data and weekly attendance are separate observational units and need to be in separate datasets.</a:t>
            </a:r>
          </a:p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Divided Observation Unit Type </a:t>
            </a:r>
          </a:p>
          <a:p>
            <a:pPr marL="338138" indent="0">
              <a:buNone/>
            </a:pPr>
            <a:r>
              <a:rPr lang="en-US" sz="1600" dirty="0"/>
              <a:t>observation unit type is split among multiple tables</a:t>
            </a:r>
          </a:p>
          <a:p>
            <a:pPr lvl="1"/>
            <a:r>
              <a:rPr lang="en-US" sz="1200" dirty="0"/>
              <a:t>e.g. Individual demographic information split among several datasets; for example, separate tables for gender, ethnicity, and surname.</a:t>
            </a:r>
          </a:p>
        </p:txBody>
      </p:sp>
    </p:spTree>
    <p:extLst>
      <p:ext uri="{BB962C8B-B14F-4D97-AF65-F5344CB8AC3E}">
        <p14:creationId xmlns:p14="http://schemas.microsoft.com/office/powerpoint/2010/main" val="30836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68" y="3859297"/>
            <a:ext cx="397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Values of a variables used for column headers</a:t>
            </a:r>
          </a:p>
        </p:txBody>
      </p:sp>
      <p:cxnSp>
        <p:nvCxnSpPr>
          <p:cNvPr id="29" name="Straight Arrow Connector 28"/>
          <p:cNvCxnSpPr>
            <a:cxnSpLocks/>
            <a:stCxn id="9" idx="1"/>
          </p:cNvCxnSpPr>
          <p:nvPr/>
        </p:nvCxnSpPr>
        <p:spPr>
          <a:xfrm flipH="1">
            <a:off x="1493108" y="4028574"/>
            <a:ext cx="5023160" cy="11303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9" idx="1"/>
          </p:cNvCxnSpPr>
          <p:nvPr/>
        </p:nvCxnSpPr>
        <p:spPr>
          <a:xfrm flipH="1">
            <a:off x="2636108" y="4028574"/>
            <a:ext cx="3880160" cy="14889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9" idx="1"/>
          </p:cNvCxnSpPr>
          <p:nvPr/>
        </p:nvCxnSpPr>
        <p:spPr>
          <a:xfrm flipH="1">
            <a:off x="5836508" y="4028574"/>
            <a:ext cx="679760" cy="9079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1"/>
          </p:cNvCxnSpPr>
          <p:nvPr/>
        </p:nvCxnSpPr>
        <p:spPr>
          <a:xfrm flipH="1">
            <a:off x="5836508" y="4028574"/>
            <a:ext cx="679760" cy="20447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72745" y="2343594"/>
            <a:ext cx="5004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137801-CF30-D947-AB54-059673FB06E1}"/>
              </a:ext>
            </a:extLst>
          </p:cNvPr>
          <p:cNvSpPr/>
          <p:nvPr/>
        </p:nvSpPr>
        <p:spPr>
          <a:xfrm>
            <a:off x="7892759" y="1796385"/>
            <a:ext cx="223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Missing Variables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2A837-F8DA-2645-9F14-6E43CAC56ECE}"/>
              </a:ext>
            </a:extLst>
          </p:cNvPr>
          <p:cNvSpPr txBox="1"/>
          <p:nvPr/>
        </p:nvSpPr>
        <p:spPr>
          <a:xfrm>
            <a:off x="6217508" y="345932"/>
            <a:ext cx="558739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</p:txBody>
      </p:sp>
    </p:spTree>
    <p:extLst>
      <p:ext uri="{BB962C8B-B14F-4D97-AF65-F5344CB8AC3E}">
        <p14:creationId xmlns:p14="http://schemas.microsoft.com/office/powerpoint/2010/main" val="358434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Combined Observation Unit Types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/>
        </p:nvGraphicFramePr>
        <p:xfrm>
          <a:off x="4767335" y="2349617"/>
          <a:ext cx="6887951" cy="3245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24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60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5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31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19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9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29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1339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List Number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Agency 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Agency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Agency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Listing Agent Phone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Agent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Co-Listing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Property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Card Format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Book Section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Agency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Agency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Agency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Selling Agent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Agent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Agent Email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Co-Selling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End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book_sec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Listing Date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Sold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Under Cont.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Fall-thru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Status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Status Change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Withdraw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Cancel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Contingent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Cont. Remarks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Orig. List 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Sold 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high_price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Low Price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assessed_val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Partial Tax Assmnt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financing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Area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Relocation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St. #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box_nbr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St. Dir.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Street 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Address 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streetdirsuffix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Street Suffix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carrier_route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City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county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country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Zip Code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geo_county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geo_lat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geo_lon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Est. Fin. SqFt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sqft1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sqft3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Year Built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2+ Bdroms on 1st Flr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Realtor.com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lot_size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 Acres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Condo Level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sell_broker_comm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Variable Commission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stories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 Rooms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 Bedrooms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total_bath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Baths - Full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Baths - Half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baths_3_4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Garage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garage_stall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Water Frontage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570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Zoning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 Year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Subdivision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Public Remarks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Agent Remarks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Parcel 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Legal Description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Directions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Foreclosure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 Phone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 Name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Neighborhood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mod_timestamp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Ltd Service 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Occupied By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Owner/Agent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Mster Bdrm 1st Floor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SqFt Source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Listing 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# Stories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# Fireplaces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Golf Frontage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IDX Y/N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Supplement Attached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Seller Concession(s)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Special Assmnts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Type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Rollback Taxes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userdefined16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SellingBroker Incent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Ownership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Describe Concession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How Sold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Selling Broker Comp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Assessed Value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Est.Unfinished Sq Ft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Tax Rate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Garage Bays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userdefined27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userdefined29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userdefined30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Est. Closing Date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Lot Description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Short/CompromiseSale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userdefined37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userdefined39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userdefined40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userdefined41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userdefined45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userdefined47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userdefined48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userdefined49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userdefined50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userdefined51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userdefined52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userdefined55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userdefined56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96"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Photo URL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Days on Market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Rooms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Features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409" marR="9409" marT="940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67335" y="5742584"/>
            <a:ext cx="68879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n-US" sz="1000" dirty="0">
                <a:latin typeface="Arial Narrow"/>
                <a:cs typeface="Arial Narrow"/>
              </a:rPr>
              <a:t>This is a single record with 128 fields all keyed to the variable “List Number”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US" sz="1000" dirty="0">
                <a:latin typeface="Arial Narrow"/>
                <a:cs typeface="Arial Narrow"/>
              </a:rPr>
              <a:t>Structured this way, it is not possible to analyze property changes over time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US" sz="1000" dirty="0">
                <a:latin typeface="Arial Narrow"/>
                <a:cs typeface="Arial Narrow"/>
              </a:rPr>
              <a:t>Pulling out a definitive list of unique properties using “Parcel ID” seems like a possibility</a:t>
            </a:r>
          </a:p>
          <a:p>
            <a:pPr marL="342900" indent="-342900" algn="ctr">
              <a:buFont typeface="Arial" pitchFamily="34" charset="0"/>
              <a:buChar char="•"/>
            </a:pPr>
            <a:r>
              <a:rPr lang="en-US" sz="1000" dirty="0">
                <a:latin typeface="Arial Narrow"/>
                <a:cs typeface="Arial Narrow"/>
              </a:rPr>
              <a:t>However, “Parcel ID” is left blank in over 7% of entries – extra work required – perhaps including address, but address is not standardized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9384" y="1863302"/>
            <a:ext cx="5863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arrow"/>
                <a:cs typeface="Arial Narrow"/>
              </a:rPr>
              <a:t>Current Structure of Williamsburg MLS Data</a:t>
            </a:r>
          </a:p>
        </p:txBody>
      </p:sp>
    </p:spTree>
    <p:extLst>
      <p:ext uri="{BB962C8B-B14F-4D97-AF65-F5344CB8AC3E}">
        <p14:creationId xmlns:p14="http://schemas.microsoft.com/office/powerpoint/2010/main" val="251294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2C6F9-04D0-A44F-8C4A-79DB975D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for the Public Good (DSPG)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E7FCFF-9605-CB4A-90CB-7C60DCEF7F46}"/>
              </a:ext>
            </a:extLst>
          </p:cNvPr>
          <p:cNvSpPr txBox="1"/>
          <p:nvPr/>
        </p:nvSpPr>
        <p:spPr>
          <a:xfrm>
            <a:off x="989351" y="1395389"/>
            <a:ext cx="1034321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3E50"/>
                </a:solidFill>
                <a:latin typeface="ITC Franklin Gothic Std Book" panose="020B0504030503020204" pitchFamily="34" charset="0"/>
              </a:rPr>
              <a:t>Experiential learning program through which participants learn everything they need to know to get started working as a data scientist in policy-oriented positions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3E50"/>
                </a:solidFill>
                <a:latin typeface="ITC Franklin Gothic Std Book" panose="020B0504030503020204" pitchFamily="34" charset="0"/>
              </a:rPr>
              <a:t>Creating Public Good-Oriented Data Scientists, or “Policy Scientists”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3E50"/>
                </a:solidFill>
                <a:latin typeface="ITC Franklin Gothic Std Book" panose="020B0504030503020204" pitchFamily="34" charset="0"/>
              </a:rPr>
              <a:t>Learning not just how to do the work, but also how to work across disciplines on problem-solving teams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3E50"/>
                </a:solidFill>
                <a:latin typeface="ITC Franklin Gothic Std Book" panose="020B0504030503020204" pitchFamily="34" charset="0"/>
              </a:rPr>
              <a:t>For the graduate fellows, also learning how to run these teams, managing both up an down</a:t>
            </a:r>
          </a:p>
          <a:p>
            <a:pPr marL="457200" indent="-4572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33E50"/>
                </a:solidFill>
                <a:latin typeface="ITC Franklin Gothic Std Book" panose="020B0504030503020204" pitchFamily="34" charset="0"/>
              </a:rPr>
              <a:t>All started when asked to teach ”Research Methods” for Masters of Public Administration students</a:t>
            </a:r>
          </a:p>
        </p:txBody>
      </p:sp>
    </p:spTree>
    <p:extLst>
      <p:ext uri="{BB962C8B-B14F-4D97-AF65-F5344CB8AC3E}">
        <p14:creationId xmlns:p14="http://schemas.microsoft.com/office/powerpoint/2010/main" val="142301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870448" y="2505456"/>
            <a:ext cx="5330952" cy="3886200"/>
            <a:chOff x="1804946" y="1921822"/>
            <a:chExt cx="5503628" cy="4349363"/>
          </a:xfrm>
        </p:grpSpPr>
        <p:sp>
          <p:nvSpPr>
            <p:cNvPr id="12" name="Rectangle 11"/>
            <p:cNvSpPr/>
            <p:nvPr/>
          </p:nvSpPr>
          <p:spPr>
            <a:xfrm>
              <a:off x="1804946" y="3177465"/>
              <a:ext cx="1836751" cy="1852654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ID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&amp;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Location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71823" y="1921822"/>
              <a:ext cx="1836751" cy="134244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Characteristics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71823" y="3432570"/>
              <a:ext cx="1836751" cy="134244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Sales Information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71823" y="4928740"/>
              <a:ext cx="1836751" cy="1342445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B4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Property Tax Information</a:t>
              </a:r>
            </a:p>
          </p:txBody>
        </p:sp>
        <p:cxnSp>
          <p:nvCxnSpPr>
            <p:cNvPr id="16" name="Straight Connector 15"/>
            <p:cNvCxnSpPr>
              <a:stCxn id="13" idx="3"/>
            </p:cNvCxnSpPr>
            <p:nvPr/>
          </p:nvCxnSpPr>
          <p:spPr>
            <a:xfrm flipV="1">
              <a:off x="3641697" y="2593044"/>
              <a:ext cx="1830126" cy="1510748"/>
            </a:xfrm>
            <a:prstGeom prst="line">
              <a:avLst/>
            </a:prstGeom>
            <a:ln w="38100" cmpd="sng">
              <a:solidFill>
                <a:srgbClr val="00B4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7" idx="1"/>
            </p:cNvCxnSpPr>
            <p:nvPr/>
          </p:nvCxnSpPr>
          <p:spPr>
            <a:xfrm>
              <a:off x="3641697" y="4103792"/>
              <a:ext cx="1830126" cy="1"/>
            </a:xfrm>
            <a:prstGeom prst="line">
              <a:avLst/>
            </a:prstGeom>
            <a:ln w="38100" cmpd="sng">
              <a:solidFill>
                <a:srgbClr val="00B4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1"/>
              <a:endCxn id="12" idx="3"/>
            </p:cNvCxnSpPr>
            <p:nvPr/>
          </p:nvCxnSpPr>
          <p:spPr>
            <a:xfrm flipH="1" flipV="1">
              <a:off x="3641698" y="4103792"/>
              <a:ext cx="1830125" cy="1496170"/>
            </a:xfrm>
            <a:prstGeom prst="line">
              <a:avLst/>
            </a:prstGeom>
            <a:ln w="38100" cmpd="sng">
              <a:solidFill>
                <a:srgbClr val="00B4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588335" y="3697564"/>
              <a:ext cx="353250" cy="442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 Narrow"/>
                  <a:cs typeface="Arial Narrow"/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87730" y="2218433"/>
              <a:ext cx="326666" cy="62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/>
                  <a:cs typeface="Arial Narrow"/>
                </a:rPr>
                <a:t>∞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87730" y="3667084"/>
              <a:ext cx="326666" cy="62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/>
                  <a:cs typeface="Arial Narrow"/>
                </a:rPr>
                <a:t>∞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87730" y="5352573"/>
              <a:ext cx="326666" cy="62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Narrow"/>
                  <a:cs typeface="Arial Narrow"/>
                </a:rPr>
                <a:t>∞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001947" y="2056516"/>
            <a:ext cx="4418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 Narrow"/>
                <a:cs typeface="Arial Narrow"/>
              </a:rPr>
              <a:t>Ideal Restructuring </a:t>
            </a:r>
            <a:r>
              <a:rPr lang="en-US" sz="1600">
                <a:latin typeface="Arial Narrow"/>
                <a:cs typeface="Arial Narrow"/>
              </a:rPr>
              <a:t>of MLS </a:t>
            </a:r>
            <a:r>
              <a:rPr lang="en-US" sz="1600" dirty="0">
                <a:latin typeface="Arial Narrow"/>
                <a:cs typeface="Arial Narrow"/>
              </a:rPr>
              <a:t>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Combined Observation Unit Types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270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24463" y="2337384"/>
            <a:ext cx="5004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0826EA-345C-DB40-89EB-90F80AD8B9FB}"/>
              </a:ext>
            </a:extLst>
          </p:cNvPr>
          <p:cNvSpPr txBox="1"/>
          <p:nvPr/>
        </p:nvSpPr>
        <p:spPr>
          <a:xfrm>
            <a:off x="6217508" y="271787"/>
            <a:ext cx="556910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  <a:p>
            <a:pPr algn="ctr"/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Combined Observation Unit Types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DCFEC-8F12-474B-894E-21F7B9510098}"/>
              </a:ext>
            </a:extLst>
          </p:cNvPr>
          <p:cNvSpPr txBox="1"/>
          <p:nvPr/>
        </p:nvSpPr>
        <p:spPr>
          <a:xfrm>
            <a:off x="7222479" y="3067993"/>
            <a:ext cx="3688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Types of Observation on Single Page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DAE63C-95B1-FE49-A065-96329D1481FA}"/>
              </a:ext>
            </a:extLst>
          </p:cNvPr>
          <p:cNvCxnSpPr>
            <a:cxnSpLocks/>
          </p:cNvCxnSpPr>
          <p:nvPr/>
        </p:nvCxnSpPr>
        <p:spPr>
          <a:xfrm flipH="1" flipV="1">
            <a:off x="4206609" y="2870084"/>
            <a:ext cx="3015871" cy="4902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D031C9-0540-774F-92D5-26D83D4FB1C7}"/>
              </a:ext>
            </a:extLst>
          </p:cNvPr>
          <p:cNvCxnSpPr/>
          <p:nvPr/>
        </p:nvCxnSpPr>
        <p:spPr>
          <a:xfrm flipH="1">
            <a:off x="4518774" y="3360379"/>
            <a:ext cx="2703706" cy="1651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A1BBC-DAFB-1D40-92CA-24F36AFFA954}"/>
              </a:ext>
            </a:extLst>
          </p:cNvPr>
          <p:cNvCxnSpPr/>
          <p:nvPr/>
        </p:nvCxnSpPr>
        <p:spPr>
          <a:xfrm flipH="1" flipV="1">
            <a:off x="2994774" y="1289223"/>
            <a:ext cx="4227706" cy="20711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193ADF-7C1F-3F4E-8874-742DE9012B4C}"/>
              </a:ext>
            </a:extLst>
          </p:cNvPr>
          <p:cNvSpPr txBox="1"/>
          <p:nvPr/>
        </p:nvSpPr>
        <p:spPr>
          <a:xfrm>
            <a:off x="1775573" y="757480"/>
            <a:ext cx="1573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Unit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5A659-8AB6-8A40-B66D-FE3EB8623D08}"/>
              </a:ext>
            </a:extLst>
          </p:cNvPr>
          <p:cNvSpPr txBox="1"/>
          <p:nvPr/>
        </p:nvSpPr>
        <p:spPr>
          <a:xfrm>
            <a:off x="2493961" y="2688650"/>
            <a:ext cx="171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Scene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52AA2-5C06-644A-91BE-3F65AD7F972B}"/>
              </a:ext>
            </a:extLst>
          </p:cNvPr>
          <p:cNvSpPr txBox="1"/>
          <p:nvPr/>
        </p:nvSpPr>
        <p:spPr>
          <a:xfrm>
            <a:off x="2251871" y="4878448"/>
            <a:ext cx="2266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Neurological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6A6CF-B052-9840-80B1-6771CE09C3DD}"/>
              </a:ext>
            </a:extLst>
          </p:cNvPr>
          <p:cNvSpPr txBox="1"/>
          <p:nvPr/>
        </p:nvSpPr>
        <p:spPr>
          <a:xfrm>
            <a:off x="7222480" y="3846175"/>
            <a:ext cx="3688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Additionally:</a:t>
            </a:r>
          </a:p>
          <a:p>
            <a:r>
              <a:rPr lang="en-US" sz="1600" b="1" dirty="0"/>
              <a:t>Forms made available online as nested HTML Tables - each needing separate extraction</a:t>
            </a:r>
          </a:p>
        </p:txBody>
      </p:sp>
    </p:spTree>
    <p:extLst>
      <p:ext uri="{BB962C8B-B14F-4D97-AF65-F5344CB8AC3E}">
        <p14:creationId xmlns:p14="http://schemas.microsoft.com/office/powerpoint/2010/main" val="304004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Structure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Quality, Metadata &amp; Provenance</a:t>
            </a:r>
          </a:p>
          <a:p>
            <a:pPr algn="ctr"/>
            <a:r>
              <a:rPr lang="en-US" sz="1600" b="1" dirty="0">
                <a:latin typeface="Helvetica" charset="0"/>
                <a:ea typeface="Helvetica" charset="0"/>
                <a:cs typeface="Helvetica" charset="0"/>
              </a:rPr>
              <a:t>Divided Observation Unit Types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6613738" y="2192793"/>
            <a:ext cx="3195145" cy="3600986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/>
              <a:t>gender1	      id	    gender2</a:t>
            </a:r>
          </a:p>
          <a:p>
            <a:r>
              <a:rPr lang="en-US" sz="1200" dirty="0"/>
              <a:t>F	43XXX13	M</a:t>
            </a:r>
          </a:p>
          <a:p>
            <a:r>
              <a:rPr lang="en-US" sz="1200" dirty="0"/>
              <a:t>F	43XXX14	M</a:t>
            </a:r>
          </a:p>
          <a:p>
            <a:r>
              <a:rPr lang="en-US" sz="1200" dirty="0"/>
              <a:t>M	76XXX46	F</a:t>
            </a:r>
          </a:p>
          <a:p>
            <a:r>
              <a:rPr lang="en-US" sz="1200" dirty="0"/>
              <a:t>F	74XXX98	M</a:t>
            </a:r>
          </a:p>
          <a:p>
            <a:r>
              <a:rPr lang="en-US" sz="1200" dirty="0"/>
              <a:t>F	76XXX23	M</a:t>
            </a:r>
          </a:p>
          <a:p>
            <a:r>
              <a:rPr lang="en-US" sz="1200" dirty="0"/>
              <a:t>F	77XXX40	M</a:t>
            </a:r>
          </a:p>
          <a:p>
            <a:r>
              <a:rPr lang="en-US" sz="1200" dirty="0"/>
              <a:t>M	74XXX98	F</a:t>
            </a:r>
          </a:p>
          <a:p>
            <a:r>
              <a:rPr lang="en-US" sz="1200" dirty="0"/>
              <a:t>M	78XXX73	F</a:t>
            </a:r>
          </a:p>
          <a:p>
            <a:r>
              <a:rPr lang="en-US" sz="1200" dirty="0"/>
              <a:t>F	78XXX74	M</a:t>
            </a:r>
          </a:p>
          <a:p>
            <a:r>
              <a:rPr lang="en-US" sz="1200" dirty="0"/>
              <a:t>M	77XXX84	F</a:t>
            </a:r>
          </a:p>
          <a:p>
            <a:r>
              <a:rPr lang="en-US" sz="1200" dirty="0"/>
              <a:t>F	79XXX87	M</a:t>
            </a:r>
          </a:p>
          <a:p>
            <a:r>
              <a:rPr lang="en-US" sz="1200" dirty="0"/>
              <a:t>M	71XXX95	F</a:t>
            </a:r>
          </a:p>
          <a:p>
            <a:r>
              <a:rPr lang="en-US" sz="1200" dirty="0"/>
              <a:t>M	21XXX96	F</a:t>
            </a:r>
          </a:p>
          <a:p>
            <a:r>
              <a:rPr lang="en-US" sz="1200" dirty="0"/>
              <a:t>M	71XXX54	F</a:t>
            </a:r>
          </a:p>
          <a:p>
            <a:r>
              <a:rPr lang="en-US" sz="1200" dirty="0"/>
              <a:t>F	71XXX55	M</a:t>
            </a:r>
          </a:p>
          <a:p>
            <a:r>
              <a:rPr lang="en-US" sz="1200" dirty="0"/>
              <a:t>F	77XXX86	M</a:t>
            </a:r>
          </a:p>
          <a:p>
            <a:r>
              <a:rPr lang="en-US" sz="1200" dirty="0"/>
              <a:t>F	80XXX24	M</a:t>
            </a:r>
          </a:p>
          <a:p>
            <a:r>
              <a:rPr lang="en-US" sz="1200" dirty="0"/>
              <a:t>M	76XXX79	F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8200" y="3239234"/>
            <a:ext cx="4571889" cy="2554545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/>
                <a:cs typeface="Arial Narrow"/>
              </a:rPr>
              <a:t>NC Student Data</a:t>
            </a:r>
          </a:p>
          <a:p>
            <a:pPr algn="ctr"/>
            <a:r>
              <a:rPr lang="en-US" sz="2000" dirty="0">
                <a:latin typeface="Arial Narrow"/>
                <a:cs typeface="Arial Narrow"/>
              </a:rPr>
              <a:t>Demographics Recorded in Multiple Tables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Arial Narrow"/>
                <a:cs typeface="Arial Narrow"/>
              </a:rPr>
              <a:t>Actual 2011 data from different tables linked via unique ID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Arial Narrow"/>
                <a:cs typeface="Arial Narrow"/>
              </a:rPr>
              <a:t>Many more tables with apparently separately collected demographics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>
                <a:latin typeface="Arial Narrow"/>
                <a:cs typeface="Arial Narrow"/>
              </a:rPr>
              <a:t>Derivation of Demographic Truth is now Probabilistic</a:t>
            </a:r>
          </a:p>
        </p:txBody>
      </p:sp>
    </p:spTree>
    <p:extLst>
      <p:ext uri="{BB962C8B-B14F-4D97-AF65-F5344CB8AC3E}">
        <p14:creationId xmlns:p14="http://schemas.microsoft.com/office/powerpoint/2010/main" val="28309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421649" y="1484736"/>
            <a:ext cx="7579324" cy="523220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Completeness </a:t>
            </a:r>
            <a:endParaRPr lang="en-US" sz="1600" b="1" dirty="0">
              <a:solidFill>
                <a:schemeClr val="accent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percentage of elements properly populated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Testing for NULLs and empty strings where not appropriate</a:t>
            </a:r>
          </a:p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Value Validity 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percentage of elements whose attributes possess meaningful values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A comparison constraint like {male; female}  or an interval constraint like age = [0,110]</a:t>
            </a:r>
          </a:p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Consistency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a measure of the degree to which two or more data attributes satisfy a well-defined dependency constraint – relationship validation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Zip-code – state consistency  or gender – pregnancy consistency</a:t>
            </a:r>
          </a:p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Uniqueness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the number of unique values taken by an attribute, or a combination of attributes in a dataset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Frequency distribution of an element</a:t>
            </a:r>
          </a:p>
          <a:p>
            <a:pPr marL="338138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 note. The more homogeneous the data values of an element, the less useful the element is for analysis</a:t>
            </a:r>
          </a:p>
          <a:p>
            <a:pPr marL="338138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Duplication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a measure of the degree of replication of distinct observations per observation unit type</a:t>
            </a:r>
          </a:p>
          <a:p>
            <a:pPr marL="338138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e.g. Greater than 1 registration per student per official reporting period</a:t>
            </a:r>
          </a:p>
          <a:p>
            <a:pPr marL="338138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  note. Duplication occurs as a result of choice of level of aggregation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46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Completeness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874277" y="1943524"/>
            <a:ext cx="6674067" cy="4254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2945" tIns="41473" rIns="82945" bIns="41473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Seems straight-forward -- Nope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A set of data is complete with respect to a </a:t>
            </a:r>
            <a:r>
              <a:rPr lang="en-US" i="1" dirty="0"/>
              <a:t>given purpose </a:t>
            </a:r>
            <a:r>
              <a:rPr lang="en-US" dirty="0"/>
              <a:t>if the set contains all the relevant data for that purpose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A common measure is the proportion of data that has values to the proportion that “should” have values.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/>
              <a:t>Completeness is </a:t>
            </a:r>
            <a:r>
              <a:rPr lang="en-US" sz="1600" i="1" dirty="0"/>
              <a:t>application-specific</a:t>
            </a:r>
            <a:endParaRPr lang="en-US" sz="1600" dirty="0"/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/>
              <a:t>Incorrect to simply measure number of missing field values in a record without considering which fields are necessary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/>
              <a:t>MLS Data had MANY highly incomplete fields that were not necessary for the study at hand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Data that are missing can be categorized as: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/>
              <a:t>record fields not containing data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/>
              <a:t>records not containing necessary fields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1400" dirty="0"/>
              <a:t>datasets not containing the requisite records</a:t>
            </a:r>
          </a:p>
        </p:txBody>
      </p:sp>
    </p:spTree>
    <p:extLst>
      <p:ext uri="{BB962C8B-B14F-4D97-AF65-F5344CB8AC3E}">
        <p14:creationId xmlns:p14="http://schemas.microsoft.com/office/powerpoint/2010/main" val="396165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Value Validity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874277" y="1943524"/>
            <a:ext cx="6674067" cy="4023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2945" tIns="41473" rIns="82945" bIns="41473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/>
              <a:t>Data elements with proper values have </a:t>
            </a:r>
            <a:r>
              <a:rPr lang="en-US" sz="2000" b="1" i="1" dirty="0"/>
              <a:t>value validity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/>
              <a:t>The percentage of data elements whose attributes possess values within the range expected for a legitimate entry is a measure of value validity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/>
              <a:t>Checking for value validity generally comes in the form of straight-forward domain constraint rules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How many entries contain non-valid values for a non-empty text field representing gender?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i="1" dirty="0"/>
              <a:t>&lt; count gender where gender is not </a:t>
            </a:r>
            <a:r>
              <a:rPr lang="en-US" sz="1600" dirty="0"/>
              <a:t>(</a:t>
            </a:r>
            <a:r>
              <a:rPr lang="en-US" sz="1600" i="1" dirty="0"/>
              <a:t>male, female</a:t>
            </a:r>
            <a:r>
              <a:rPr lang="en-US" sz="1600" dirty="0"/>
              <a:t>) </a:t>
            </a:r>
            <a:r>
              <a:rPr lang="en-US" sz="1600" i="1" dirty="0"/>
              <a:t>&gt;</a:t>
            </a:r>
            <a:r>
              <a:rPr lang="en-US" i="1" dirty="0"/>
              <a:t> 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How many entries contain non-valid values for a non-empty integer field representing age?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i="1" dirty="0"/>
              <a:t>&lt; count age where age is not between </a:t>
            </a:r>
            <a:r>
              <a:rPr lang="en-US" sz="1600" dirty="0"/>
              <a:t>[0</a:t>
            </a:r>
            <a:r>
              <a:rPr lang="en-US" sz="1600" i="1" dirty="0"/>
              <a:t>, </a:t>
            </a:r>
            <a:r>
              <a:rPr lang="en-US" sz="1600" dirty="0"/>
              <a:t>110] </a:t>
            </a:r>
            <a:r>
              <a:rPr lang="en-US" sz="1600" i="1" dirty="0"/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478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83478" y="1993392"/>
            <a:ext cx="6455664" cy="4014216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Value Validity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Table 7"/>
          <p:cNvGraphicFramePr/>
          <p:nvPr/>
        </p:nvGraphicFramePr>
        <p:xfrm>
          <a:off x="5103969" y="2472942"/>
          <a:ext cx="6214683" cy="1848614"/>
        </p:xfrm>
        <a:graphic>
          <a:graphicData uri="http://schemas.openxmlformats.org/drawingml/2006/table">
            <a:tbl>
              <a:tblPr/>
              <a:tblGrid>
                <a:gridCol w="794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0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42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7585"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 dirty="0" err="1">
                          <a:latin typeface="Arial"/>
                        </a:rPr>
                        <a:t>zip_code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area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subdivision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neighborhood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zoning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spc="-1">
                          <a:latin typeface="Arial"/>
                        </a:rPr>
                        <a:t>parcel_id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585"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23185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JCC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Governors Land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River Reach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R-4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4511000022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23188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Wellington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RESIDENT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1330800178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23188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Powhatan Secondary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RES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3741600013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058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23185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JCC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 err="1">
                          <a:latin typeface="Arial"/>
                        </a:rPr>
                        <a:t>Kingsmill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 err="1">
                          <a:latin typeface="Arial"/>
                        </a:rPr>
                        <a:t>Padgetts</a:t>
                      </a:r>
                      <a:r>
                        <a:rPr lang="en-US" sz="1100" spc="-1" dirty="0">
                          <a:latin typeface="Arial"/>
                        </a:rPr>
                        <a:t> Ordinary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R 4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5041100213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23185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Pointe @ Jamestown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RES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4640600108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93">
                <a:tc>
                  <a:txBody>
                    <a:bodyPr/>
                    <a:lstStyle/>
                    <a:p>
                      <a:pPr algn="ctr"/>
                      <a:r>
                        <a:rPr lang="en-US" sz="1100" spc="-1" dirty="0">
                          <a:latin typeface="Arial"/>
                        </a:rPr>
                        <a:t>23185</a:t>
                      </a:r>
                      <a:endParaRPr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JCC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Paddock Green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Paddock Green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pc="-1">
                          <a:latin typeface="Arial"/>
                        </a:rPr>
                        <a:t>R1</a:t>
                      </a:r>
                      <a:endParaRPr sz="110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81638" marR="81638" marT="41476" marB="41476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Shape 3"/>
          <p:cNvSpPr txBox="1"/>
          <p:nvPr/>
        </p:nvSpPr>
        <p:spPr>
          <a:xfrm>
            <a:off x="5103969" y="4440858"/>
            <a:ext cx="6214683" cy="1341590"/>
          </a:xfrm>
          <a:prstGeom prst="rect">
            <a:avLst/>
          </a:prstGeom>
          <a:noFill/>
          <a:ln>
            <a:noFill/>
          </a:ln>
        </p:spPr>
        <p:txBody>
          <a:bodyPr lIns="81639" tIns="40820" rIns="81639" bIns="40820"/>
          <a:lstStyle/>
          <a:p>
            <a:pPr algn="just"/>
            <a:r>
              <a:rPr lang="en-US" sz="1400" spc="-1" dirty="0"/>
              <a:t>Comparison constraint: </a:t>
            </a:r>
            <a:r>
              <a:rPr lang="en-US" sz="1400" b="1" spc="-1" dirty="0"/>
              <a:t>zoning 2015, James City County </a:t>
            </a:r>
            <a:r>
              <a:rPr lang="en-US" sz="1400" spc="-1" dirty="0"/>
              <a:t>= {A-1, R-1, R-2, R-3, R-4, R-5, R-6, R-7, R-8, LB, B-1, M-1, M-2, RT, PUD, MU, PL, EO}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100" spc="-1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100" spc="-1" dirty="0"/>
              <a:t>During Data Profiling issues are described, not “fixed”</a:t>
            </a:r>
            <a:endParaRPr lang="en-US" sz="1100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100" spc="-1" dirty="0"/>
              <a:t>The appropriate fix depends upon the needs of the research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100" spc="-1" dirty="0"/>
              <a:t>It may be appropriate to simply normalize all zoning entries to the </a:t>
            </a:r>
            <a:r>
              <a:rPr lang="en-US" sz="1100" dirty="0"/>
              <a:t>five major categories of zoning: Residential, Mixed Residential-Commercial, Commercial, Industrial, and Special</a:t>
            </a:r>
          </a:p>
          <a:p>
            <a:pPr algn="just"/>
            <a:endParaRPr sz="1400" dirty="0"/>
          </a:p>
        </p:txBody>
      </p:sp>
      <p:sp>
        <p:nvSpPr>
          <p:cNvPr id="10" name="Oval 9"/>
          <p:cNvSpPr/>
          <p:nvPr/>
        </p:nvSpPr>
        <p:spPr>
          <a:xfrm>
            <a:off x="9453879" y="2417577"/>
            <a:ext cx="764508" cy="195934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spcCol="0" rtlCol="0" anchor="ctr"/>
          <a:lstStyle/>
          <a:p>
            <a:pPr algn="ctr"/>
            <a:endParaRPr lang="en-US" sz="1400"/>
          </a:p>
        </p:txBody>
      </p:sp>
      <p:sp>
        <p:nvSpPr>
          <p:cNvPr id="11" name="Down Arrow 10"/>
          <p:cNvSpPr/>
          <p:nvPr/>
        </p:nvSpPr>
        <p:spPr>
          <a:xfrm>
            <a:off x="9721486" y="4300744"/>
            <a:ext cx="254836" cy="20772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spcCol="0" rtlCol="0" anchor="ctr"/>
          <a:lstStyle/>
          <a:p>
            <a:pPr algn="ctr"/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6833698" y="2089597"/>
            <a:ext cx="2887788" cy="292150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pPr algn="ctr"/>
            <a:r>
              <a:rPr lang="en-US" dirty="0"/>
              <a:t>Pulled from current James City County MLS Data</a:t>
            </a:r>
          </a:p>
        </p:txBody>
      </p:sp>
    </p:spTree>
    <p:extLst>
      <p:ext uri="{BB962C8B-B14F-4D97-AF65-F5344CB8AC3E}">
        <p14:creationId xmlns:p14="http://schemas.microsoft.com/office/powerpoint/2010/main" val="9703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  <a:p>
            <a:pPr algn="ctr"/>
            <a:r>
              <a:rPr lang="en-US" sz="16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Consistency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099401" y="1945624"/>
            <a:ext cx="6223820" cy="40934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600" dirty="0"/>
              <a:t>The Degree to Which Two or More Attributes Satisfy a Dependency Constraint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/>
              <a:t>Simple example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Location disagreements like zip and state (</a:t>
            </a:r>
            <a:r>
              <a:rPr lang="en-US" sz="1400" b="1" dirty="0"/>
              <a:t>Record-Level</a:t>
            </a:r>
            <a:r>
              <a:rPr lang="en-US" sz="1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/>
              <a:t>More complex example (</a:t>
            </a:r>
            <a:r>
              <a:rPr lang="en-US" sz="1600" b="1" dirty="0"/>
              <a:t>Longitudinal</a:t>
            </a:r>
            <a:r>
              <a:rPr lang="en-US" sz="16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Consistency with locally derived “truth”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VDOE Student Record, no definitive list of student demographics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Truth must be derived from multiple observations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/>
              <a:t>Student Record has multiple observations per school year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/>
              <a:t>Query here shows disagreement on gender for some of the observations when Student Record is matched to itself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select count(distinct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a.internal_id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)</a:t>
            </a:r>
            <a:b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from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vdoe.student_record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a</a:t>
            </a:r>
            <a:b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join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vdoe.student_record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b</a:t>
            </a:r>
            <a:b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on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a.internal_id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=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b.internal_id</a:t>
            </a:r>
            <a:b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and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a.gender</a:t>
            </a:r>
            <a:r>
              <a:rPr lang="en-US" sz="1400" b="1" dirty="0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&lt;&gt; </a:t>
            </a:r>
            <a:r>
              <a:rPr lang="en-US" sz="1400" b="1" dirty="0" err="1">
                <a:solidFill>
                  <a:srgbClr val="6538DA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b.gender</a:t>
            </a:r>
            <a:endParaRPr lang="en-US" sz="1400" b="1" dirty="0">
              <a:solidFill>
                <a:srgbClr val="6538DA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1657350" lvl="3" indent="-285750">
              <a:buFont typeface="Arial" charset="0"/>
              <a:buChar char="•"/>
            </a:pPr>
            <a:r>
              <a:rPr lang="en-US" sz="1400" b="1" dirty="0"/>
              <a:t>16,310 / 2,346,058 individuals have more than one value for gender</a:t>
            </a:r>
          </a:p>
        </p:txBody>
      </p:sp>
    </p:spTree>
    <p:extLst>
      <p:ext uri="{BB962C8B-B14F-4D97-AF65-F5344CB8AC3E}">
        <p14:creationId xmlns:p14="http://schemas.microsoft.com/office/powerpoint/2010/main" val="20927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61014" y="2117148"/>
            <a:ext cx="51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137801-CF30-D947-AB54-059673FB06E1}"/>
              </a:ext>
            </a:extLst>
          </p:cNvPr>
          <p:cNvSpPr/>
          <p:nvPr/>
        </p:nvSpPr>
        <p:spPr>
          <a:xfrm>
            <a:off x="7668024" y="1777093"/>
            <a:ext cx="2368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8138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Record Consistency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2A837-F8DA-2645-9F14-6E43CAC56ECE}"/>
              </a:ext>
            </a:extLst>
          </p:cNvPr>
          <p:cNvSpPr txBox="1"/>
          <p:nvPr/>
        </p:nvSpPr>
        <p:spPr>
          <a:xfrm>
            <a:off x="6217508" y="345932"/>
            <a:ext cx="558739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Quality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, Metadata &amp; Provenance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AADCA-5CBF-3A4E-83CD-D2764BAA5FC6}"/>
              </a:ext>
            </a:extLst>
          </p:cNvPr>
          <p:cNvSpPr txBox="1"/>
          <p:nvPr/>
        </p:nvSpPr>
        <p:spPr>
          <a:xfrm>
            <a:off x="6516267" y="2544700"/>
            <a:ext cx="352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Consistency Issue:</a:t>
            </a:r>
          </a:p>
          <a:p>
            <a:r>
              <a:rPr lang="en-US" sz="1600" dirty="0"/>
              <a:t>Violates time dependency constraint</a:t>
            </a:r>
          </a:p>
          <a:p>
            <a:r>
              <a:rPr lang="en-US" sz="1600" dirty="0"/>
              <a:t>Leaves scene before arriving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6ADF0D-9575-EE48-BFE1-609CF6E52FE0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684109" y="2544702"/>
            <a:ext cx="832158" cy="4154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2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04" y="198168"/>
            <a:ext cx="5114418" cy="66245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36007" y="345932"/>
            <a:ext cx="715060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Quality, </a:t>
            </a:r>
            <a:r>
              <a:rPr lang="en-US" sz="1600" b="1" dirty="0">
                <a:solidFill>
                  <a:schemeClr val="accent6"/>
                </a:solidFill>
                <a:latin typeface="Helvetica" charset="0"/>
                <a:ea typeface="Helvetica" charset="0"/>
                <a:cs typeface="Helvetica" charset="0"/>
              </a:rPr>
              <a:t>Metadata &amp; Provenance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896112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681726" y="1617080"/>
            <a:ext cx="7059169" cy="49081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82945" tIns="41473" rIns="82945" bIns="41473" rtlCol="0">
            <a:spAutoFit/>
          </a:bodyPr>
          <a:lstStyle/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Observation Unit Definition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Datasets (tables) without definition and/or non-meaningful/confusing naming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Observation Unit Attributes Definition 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(columns) without definition and/or non-meaningful/confusing naming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Semantic Confusion 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with the same name but different definitions</a:t>
            </a:r>
          </a:p>
          <a:p>
            <a:pPr marL="253604"/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  e.g. An attribute named “Grade” can refer to both a 'score' for a test or the 'level/year’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Multiple Attribute Names 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with different names but the same definition</a:t>
            </a:r>
          </a:p>
          <a:p>
            <a:pPr marL="253604"/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  e.g. Attributes name “Grade” and “Year” both referring to 'level/year' of schooling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Inconsistent Attribute Formats 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of the same type that are formatted differently</a:t>
            </a:r>
          </a:p>
          <a:p>
            <a:pPr marL="253604"/>
            <a:r>
              <a:rPr lang="en-US" sz="1050" dirty="0">
                <a:latin typeface="Helvetica" charset="0"/>
                <a:ea typeface="Helvetica" charset="0"/>
                <a:cs typeface="Helvetica" charset="0"/>
              </a:rPr>
              <a:t>  e.g. Most commonly an issue when dealing with dates and times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Data Process History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Attributes collected at different locations, with different tools</a:t>
            </a:r>
          </a:p>
          <a:p>
            <a:pPr marL="253604"/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System of Origin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Where was this data originally collected?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Intermediate Storage Systems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Chain of Custody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Contact Information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Who can I contact with my questions?</a:t>
            </a:r>
          </a:p>
          <a:p>
            <a:pPr marL="253604"/>
            <a:r>
              <a:rPr lang="en-US" sz="1400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Transformation</a:t>
            </a:r>
          </a:p>
          <a:p>
            <a:pPr marL="253604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What happened to the data since collection and why?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25241" y="3810213"/>
            <a:ext cx="27432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Light"/>
                <a:cs typeface="Gill Sans Light"/>
              </a:rPr>
              <a:t>Getting this stuff in order is a BIG part of Data Repurposing!</a:t>
            </a:r>
          </a:p>
        </p:txBody>
      </p:sp>
    </p:spTree>
    <p:extLst>
      <p:ext uri="{BB962C8B-B14F-4D97-AF65-F5344CB8AC3E}">
        <p14:creationId xmlns:p14="http://schemas.microsoft.com/office/powerpoint/2010/main" val="33470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AA9EE26-30EE-1644-883D-9BCE04C721B1}"/>
              </a:ext>
            </a:extLst>
          </p:cNvPr>
          <p:cNvSpPr txBox="1"/>
          <p:nvPr/>
        </p:nvSpPr>
        <p:spPr>
          <a:xfrm>
            <a:off x="15905301" y="28280295"/>
            <a:ext cx="11288872" cy="8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en-US" sz="2371" i="1" spc="-200" dirty="0">
                <a:solidFill>
                  <a:schemeClr val="bg2">
                    <a:lumMod val="5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DSPG 2018 fellows, undergraduate students, and alumni during the DSPG Symposium at Virginia Tech Research Center in Arlington.</a:t>
            </a:r>
            <a:endParaRPr lang="en-US" sz="2371" i="1" spc="-200" dirty="0">
              <a:solidFill>
                <a:schemeClr val="bg2">
                  <a:lumMod val="5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35EC969-3C79-9B4B-9545-2D1EC1B9E7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58" y="2380962"/>
            <a:ext cx="2395671" cy="4781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4E68956-FC35-014C-8BEA-214CD30799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06" y="4726130"/>
            <a:ext cx="2421375" cy="53979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E6BCF77-D267-EE47-866A-DFDEE08870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86" y="1578675"/>
            <a:ext cx="1861015" cy="4369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287787A-0332-1946-A0C5-AD3377C3C35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51" y="3224375"/>
            <a:ext cx="2133484" cy="4421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76EED9-7F10-2B4A-90BE-0B808E3CB9D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4031803"/>
            <a:ext cx="2472784" cy="3290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3A746E5-1852-9844-BF08-E53665CA85D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316" y="5548907"/>
            <a:ext cx="2524193" cy="4524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D0949DA-E357-224A-9110-63C32F81B43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0266" y="5529164"/>
            <a:ext cx="2804160" cy="575017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AF16370-2E17-9F45-BDD9-5B779078ED1B}"/>
              </a:ext>
            </a:extLst>
          </p:cNvPr>
          <p:cNvGrpSpPr/>
          <p:nvPr/>
        </p:nvGrpSpPr>
        <p:grpSpPr>
          <a:xfrm>
            <a:off x="140158" y="5631234"/>
            <a:ext cx="2438400" cy="607757"/>
            <a:chOff x="5105400" y="2419350"/>
            <a:chExt cx="1828800" cy="45581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C888B6B-EA44-3348-A15C-A98753EE9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2419350"/>
              <a:ext cx="1828800" cy="45179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3582BF2-ADBB-404B-903C-EBCB65F1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5600" y="2724150"/>
              <a:ext cx="152400" cy="151018"/>
            </a:xfrm>
            <a:prstGeom prst="rect">
              <a:avLst/>
            </a:prstGeom>
            <a:solidFill>
              <a:srgbClr val="FFFFFF"/>
            </a:solidFill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7486BEE-29F1-5845-9CA7-F349A2C6D7A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400" y="5046815"/>
            <a:ext cx="2560320" cy="4788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AEFD75-5ECC-F04F-89BA-FF9CF22C4D0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3222" y="1563253"/>
            <a:ext cx="1994679" cy="4524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E9188BA-BBE6-ED4A-897C-7E14B9344089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3852" y="4210842"/>
            <a:ext cx="2313416" cy="4164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22CA24E-E07A-4343-8059-6CB16733783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120" y="2435214"/>
            <a:ext cx="1706880" cy="38380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9FBBDE2-AE74-C74A-9508-7EE478FF960A}"/>
              </a:ext>
            </a:extLst>
          </p:cNvPr>
          <p:cNvGrpSpPr/>
          <p:nvPr/>
        </p:nvGrpSpPr>
        <p:grpSpPr>
          <a:xfrm>
            <a:off x="9611360" y="3238577"/>
            <a:ext cx="2438400" cy="552704"/>
            <a:chOff x="4953000" y="4248150"/>
            <a:chExt cx="1828800" cy="41452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30A9F03-A805-5448-AE20-467F5BE7B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3000" y="4248150"/>
              <a:ext cx="1828800" cy="3696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4ABFA79-11F6-2B47-B835-80C34CB93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400800" y="4476750"/>
              <a:ext cx="182608" cy="185928"/>
            </a:xfrm>
            <a:prstGeom prst="rect">
              <a:avLst/>
            </a:prstGeom>
          </p:spPr>
        </p:pic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A1F0A0D1-DAD7-AD44-BD69-DAFF1C84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for the Public Good (DSPG)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7E674-0D29-CE45-97B0-7BDDC4674F3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6283" y="1110710"/>
            <a:ext cx="6217920" cy="42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1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100"/>
                            </p:stCondLst>
                            <p:childTnLst>
                              <p:par>
                                <p:cTn id="4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00"/>
                            </p:stCondLst>
                            <p:childTnLst>
                              <p:par>
                                <p:cTn id="50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800"/>
                            </p:stCondLst>
                            <p:childTnLst>
                              <p:par>
                                <p:cTn id="55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400"/>
                            </p:stCondLst>
                            <p:childTnLst>
                              <p:par>
                                <p:cTn id="60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7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61012" y="2251952"/>
            <a:ext cx="51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137801-CF30-D947-AB54-059673FB06E1}"/>
              </a:ext>
            </a:extLst>
          </p:cNvPr>
          <p:cNvSpPr/>
          <p:nvPr/>
        </p:nvSpPr>
        <p:spPr>
          <a:xfrm>
            <a:off x="6692044" y="1838648"/>
            <a:ext cx="4638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3604"/>
            <a:r>
              <a:rPr lang="en-US" b="1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Observation Unit Attributes Definition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D2A837-F8DA-2645-9F14-6E43CAC56ECE}"/>
              </a:ext>
            </a:extLst>
          </p:cNvPr>
          <p:cNvSpPr txBox="1"/>
          <p:nvPr/>
        </p:nvSpPr>
        <p:spPr>
          <a:xfrm>
            <a:off x="6217508" y="345932"/>
            <a:ext cx="558739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Quality, </a:t>
            </a:r>
            <a:r>
              <a:rPr lang="en-US" sz="1600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Metadata &amp; Provenance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6ADF0D-9575-EE48-BFE1-609CF6E52FE0}"/>
              </a:ext>
            </a:extLst>
          </p:cNvPr>
          <p:cNvCxnSpPr>
            <a:cxnSpLocks/>
          </p:cNvCxnSpPr>
          <p:nvPr/>
        </p:nvCxnSpPr>
        <p:spPr>
          <a:xfrm flipH="1" flipV="1">
            <a:off x="5128054" y="2251952"/>
            <a:ext cx="1388213" cy="7082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0DA94A-3D75-6F4C-A926-E9675FA2F7CF}"/>
              </a:ext>
            </a:extLst>
          </p:cNvPr>
          <p:cNvSpPr txBox="1"/>
          <p:nvPr/>
        </p:nvSpPr>
        <p:spPr>
          <a:xfrm>
            <a:off x="6692044" y="2772978"/>
            <a:ext cx="240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Metadata needed:</a:t>
            </a:r>
          </a:p>
          <a:p>
            <a:r>
              <a:rPr lang="en-US" sz="1600" dirty="0"/>
              <a:t>Time definitions unclear</a:t>
            </a:r>
          </a:p>
        </p:txBody>
      </p:sp>
    </p:spTree>
    <p:extLst>
      <p:ext uri="{BB962C8B-B14F-4D97-AF65-F5344CB8AC3E}">
        <p14:creationId xmlns:p14="http://schemas.microsoft.com/office/powerpoint/2010/main" val="351885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53" y="129746"/>
            <a:ext cx="5334000" cy="640349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543546" y="1845245"/>
            <a:ext cx="51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45" y="6076097"/>
            <a:ext cx="2013726" cy="4027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D2A837-F8DA-2645-9F14-6E43CAC56ECE}"/>
              </a:ext>
            </a:extLst>
          </p:cNvPr>
          <p:cNvSpPr txBox="1"/>
          <p:nvPr/>
        </p:nvSpPr>
        <p:spPr>
          <a:xfrm>
            <a:off x="6217508" y="345932"/>
            <a:ext cx="558739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Repurposing Data for Statistical Purposes</a:t>
            </a:r>
          </a:p>
          <a:p>
            <a:pPr algn="ctr"/>
            <a:endParaRPr lang="en-US" sz="7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Data Fitness Analysis: </a:t>
            </a:r>
            <a:r>
              <a:rPr lang="en-US" b="1" dirty="0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rPr>
              <a:t>Profiling</a:t>
            </a:r>
          </a:p>
          <a:p>
            <a:pPr algn="ctr"/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Structure, Quality, Metadata &amp; Provenance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6ADF0D-9575-EE48-BFE1-609CF6E52FE0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128055" y="2251955"/>
            <a:ext cx="1388212" cy="12581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0DA94A-3D75-6F4C-A926-E9675FA2F7CF}"/>
              </a:ext>
            </a:extLst>
          </p:cNvPr>
          <p:cNvSpPr txBox="1"/>
          <p:nvPr/>
        </p:nvSpPr>
        <p:spPr>
          <a:xfrm>
            <a:off x="6516267" y="3217749"/>
            <a:ext cx="2800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(Metadata) Metadata needed:</a:t>
            </a:r>
          </a:p>
          <a:p>
            <a:r>
              <a:rPr lang="en-US" sz="1600" dirty="0"/>
              <a:t>Time definitions unclear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D47A9-A7F4-EE40-AF38-969D7093FB40}"/>
              </a:ext>
            </a:extLst>
          </p:cNvPr>
          <p:cNvSpPr txBox="1"/>
          <p:nvPr/>
        </p:nvSpPr>
        <p:spPr>
          <a:xfrm>
            <a:off x="6516267" y="2360647"/>
            <a:ext cx="4466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(Quality) Consistency Issue:</a:t>
            </a:r>
          </a:p>
          <a:p>
            <a:r>
              <a:rPr lang="en-US" sz="1600" dirty="0"/>
              <a:t>Violates time dependency constraint</a:t>
            </a:r>
          </a:p>
          <a:p>
            <a:r>
              <a:rPr lang="en-US" sz="1600" dirty="0"/>
              <a:t>Leaves scene before arriving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15CE8B-AADA-B54E-AD1B-1BF2FF009C8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572897" y="2582562"/>
            <a:ext cx="943370" cy="1935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B619B9-C9A0-5C4C-AD26-474ACC1597CB}"/>
              </a:ext>
            </a:extLst>
          </p:cNvPr>
          <p:cNvSpPr txBox="1"/>
          <p:nvPr/>
        </p:nvSpPr>
        <p:spPr>
          <a:xfrm>
            <a:off x="6516266" y="3802524"/>
            <a:ext cx="3688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(Structure) Multiple Types of Observation on Single Page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A5CDF-E461-3841-9EB2-416F4FE8220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512504" y="3068533"/>
            <a:ext cx="3003762" cy="10263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C5EA3A-65BD-B844-A617-65FF9B8AF7B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518774" y="4094912"/>
            <a:ext cx="1997492" cy="8771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2FB8B1-0016-0F4D-B9AD-4785D38F0772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562167" y="1142059"/>
            <a:ext cx="3954099" cy="29528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99E0C8-349A-F24E-8FEB-9FC127990ED1}"/>
              </a:ext>
            </a:extLst>
          </p:cNvPr>
          <p:cNvSpPr txBox="1"/>
          <p:nvPr/>
        </p:nvSpPr>
        <p:spPr>
          <a:xfrm>
            <a:off x="6516267" y="4400702"/>
            <a:ext cx="3688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Additionally:</a:t>
            </a:r>
          </a:p>
          <a:p>
            <a:r>
              <a:rPr lang="en-US" sz="1600" b="1" dirty="0"/>
              <a:t>(Structure) Forms made available online as nested HTML Tables - each needing separate extraction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B1CF0-9A2C-9C44-A475-34DDA074D8AA}"/>
              </a:ext>
            </a:extLst>
          </p:cNvPr>
          <p:cNvSpPr txBox="1"/>
          <p:nvPr/>
        </p:nvSpPr>
        <p:spPr>
          <a:xfrm>
            <a:off x="1775573" y="757480"/>
            <a:ext cx="1573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Unit 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DC02A2-0B64-6F41-8C24-419C4E42C42A}"/>
              </a:ext>
            </a:extLst>
          </p:cNvPr>
          <p:cNvSpPr txBox="1"/>
          <p:nvPr/>
        </p:nvSpPr>
        <p:spPr>
          <a:xfrm>
            <a:off x="2493961" y="2688650"/>
            <a:ext cx="171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Scene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5307F-943F-704C-8D3C-B052F15D08C7}"/>
              </a:ext>
            </a:extLst>
          </p:cNvPr>
          <p:cNvSpPr txBox="1"/>
          <p:nvPr/>
        </p:nvSpPr>
        <p:spPr>
          <a:xfrm>
            <a:off x="2251871" y="4878448"/>
            <a:ext cx="2266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Neurological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205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245" y="228600"/>
            <a:ext cx="5334000" cy="6403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6706" y="1091626"/>
            <a:ext cx="240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Metadata needed:</a:t>
            </a:r>
          </a:p>
          <a:p>
            <a:r>
              <a:rPr lang="en-US" sz="1600" dirty="0"/>
              <a:t>Time definitions unclear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56706" y="1759804"/>
            <a:ext cx="27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Inconsistent Values:</a:t>
            </a:r>
          </a:p>
          <a:p>
            <a:r>
              <a:rPr lang="en-US" sz="1600" dirty="0"/>
              <a:t>Violates time dependency constraint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0160" y="3958151"/>
            <a:ext cx="2698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Format Issue:</a:t>
            </a:r>
          </a:p>
          <a:p>
            <a:r>
              <a:rPr lang="en-US" sz="1600" dirty="0"/>
              <a:t>Values of a variable used for column headers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6887" y="4995038"/>
            <a:ext cx="2681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Format Issue:</a:t>
            </a:r>
          </a:p>
          <a:p>
            <a:r>
              <a:rPr lang="en-US" sz="1600" b="1" dirty="0"/>
              <a:t>Forms made available online as nested HTML Tables - each needing separate extraction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56706" y="2845571"/>
            <a:ext cx="241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Types in one table (of tables) that need separation</a:t>
            </a:r>
          </a:p>
        </p:txBody>
      </p:sp>
      <p:sp>
        <p:nvSpPr>
          <p:cNvPr id="12" name="Oval 11"/>
          <p:cNvSpPr/>
          <p:nvPr/>
        </p:nvSpPr>
        <p:spPr>
          <a:xfrm>
            <a:off x="4419600" y="457200"/>
            <a:ext cx="2133600" cy="213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6" idx="1"/>
            <a:endCxn id="12" idx="6"/>
          </p:cNvCxnSpPr>
          <p:nvPr/>
        </p:nvCxnSpPr>
        <p:spPr>
          <a:xfrm flipH="1">
            <a:off x="6553200" y="1384014"/>
            <a:ext cx="1103506" cy="1399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5943600" y="1600200"/>
            <a:ext cx="1713106" cy="5751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953000" y="3048000"/>
            <a:ext cx="2703706" cy="899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953000" y="3137957"/>
            <a:ext cx="2703706" cy="1651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429000" y="1066801"/>
            <a:ext cx="4227706" cy="20711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00400" y="745123"/>
            <a:ext cx="1573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Unit Information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18788" y="2676293"/>
            <a:ext cx="171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Scene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76698" y="4866091"/>
            <a:ext cx="2266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Neurological Information</a:t>
            </a:r>
          </a:p>
        </p:txBody>
      </p:sp>
      <p:cxnSp>
        <p:nvCxnSpPr>
          <p:cNvPr id="29" name="Straight Arrow Connector 28"/>
          <p:cNvCxnSpPr>
            <a:cxnSpLocks/>
            <a:stCxn id="9" idx="1"/>
          </p:cNvCxnSpPr>
          <p:nvPr/>
        </p:nvCxnSpPr>
        <p:spPr>
          <a:xfrm flipH="1">
            <a:off x="2667000" y="4373650"/>
            <a:ext cx="5023160" cy="8841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9" idx="1"/>
          </p:cNvCxnSpPr>
          <p:nvPr/>
        </p:nvCxnSpPr>
        <p:spPr>
          <a:xfrm flipH="1">
            <a:off x="3810000" y="4373649"/>
            <a:ext cx="3880160" cy="12427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stCxn id="9" idx="1"/>
          </p:cNvCxnSpPr>
          <p:nvPr/>
        </p:nvCxnSpPr>
        <p:spPr>
          <a:xfrm flipH="1">
            <a:off x="7010400" y="4373650"/>
            <a:ext cx="679760" cy="6617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9" idx="1"/>
          </p:cNvCxnSpPr>
          <p:nvPr/>
        </p:nvCxnSpPr>
        <p:spPr>
          <a:xfrm flipH="1">
            <a:off x="7010400" y="4373650"/>
            <a:ext cx="679760" cy="17985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391400" y="2286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Emergency Services Data Processing Example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6637" y="6174951"/>
            <a:ext cx="2013726" cy="4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0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05556E-6 0 L -0.19393 -0.066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05" y="-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19393 -0.06687 L 0.00382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330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 animBg="1"/>
      <p:bldP spid="12" grpId="1" animBg="1"/>
      <p:bldP spid="24" grpId="0"/>
      <p:bldP spid="24" grpId="1"/>
      <p:bldP spid="25" grpId="0"/>
      <p:bldP spid="25" grpId="1"/>
      <p:bldP spid="26" grpId="0"/>
      <p:bldP spid="26" grpId="1"/>
      <p:bldP spid="3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9C8E-EA38-6A40-961E-A72FB7C43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70003" cy="1325563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Example: Consistency</a:t>
            </a:r>
            <a:br>
              <a:rPr lang="en-US" sz="2800" dirty="0"/>
            </a:br>
            <a:r>
              <a:rPr lang="en-US" sz="2800" i="1" dirty="0"/>
              <a:t>Quality Analysis can only be Semi-Automated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7AB07-1EE9-1A4B-8099-E5A6F2026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975" y="1869684"/>
            <a:ext cx="4180452" cy="4351338"/>
          </a:xfrm>
          <a:ln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33EB0B5-C409-F243-8314-12B4B4757AC8}"/>
              </a:ext>
            </a:extLst>
          </p:cNvPr>
          <p:cNvGrpSpPr/>
          <p:nvPr/>
        </p:nvGrpSpPr>
        <p:grpSpPr>
          <a:xfrm>
            <a:off x="6677491" y="365125"/>
            <a:ext cx="3679984" cy="6089967"/>
            <a:chOff x="6689065" y="600201"/>
            <a:chExt cx="3679984" cy="60899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988A6D-1A4C-514B-BE76-25A1AE40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9065" y="600201"/>
              <a:ext cx="3679983" cy="8003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FE3C22-A1C4-E148-9636-A7E84EF21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9066" y="1400538"/>
              <a:ext cx="3679983" cy="528963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2425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Science Processes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1024128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327972" y="1132885"/>
            <a:ext cx="4806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Analytics Process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Data Fitness Analysis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Data Preparation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3265" y="2291738"/>
            <a:ext cx="5946283" cy="430887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38138" indent="0">
              <a:buNone/>
            </a:pPr>
            <a:r>
              <a:rPr lang="en-US" dirty="0"/>
              <a:t>The Data Preparation Phase includes the activities necessary to “fix” the issues of Quality, Structure, and Metadata discovered during Data Profiling – activities can include:</a:t>
            </a:r>
          </a:p>
          <a:p>
            <a:pPr lvl="1"/>
            <a:r>
              <a:rPr lang="en-US" sz="1600" dirty="0"/>
              <a:t>Cleansing</a:t>
            </a:r>
          </a:p>
          <a:p>
            <a:pPr lvl="2"/>
            <a:r>
              <a:rPr lang="en-US" sz="1400" dirty="0"/>
              <a:t>Missing Values</a:t>
            </a:r>
          </a:p>
          <a:p>
            <a:pPr lvl="2"/>
            <a:r>
              <a:rPr lang="en-US" sz="1400" dirty="0"/>
              <a:t>Date Formats</a:t>
            </a:r>
          </a:p>
          <a:p>
            <a:pPr lvl="2"/>
            <a:r>
              <a:rPr lang="en-US" sz="1400" dirty="0"/>
              <a:t>Nominal =&gt; numeric</a:t>
            </a:r>
          </a:p>
          <a:p>
            <a:pPr lvl="2"/>
            <a:r>
              <a:rPr lang="en-US" sz="1400" dirty="0"/>
              <a:t>Outliers</a:t>
            </a:r>
          </a:p>
          <a:p>
            <a:pPr lvl="2"/>
            <a:r>
              <a:rPr lang="en-US" sz="1400" dirty="0"/>
              <a:t>Inconsistent Data</a:t>
            </a:r>
          </a:p>
          <a:p>
            <a:pPr lvl="2"/>
            <a:r>
              <a:rPr lang="en-US" sz="1400" dirty="0"/>
              <a:t>De-duplication</a:t>
            </a:r>
          </a:p>
          <a:p>
            <a:pPr lvl="1"/>
            <a:r>
              <a:rPr lang="en-US" sz="1600" dirty="0"/>
              <a:t>Transformation</a:t>
            </a:r>
          </a:p>
          <a:p>
            <a:pPr lvl="2"/>
            <a:r>
              <a:rPr lang="en-US" sz="1400" dirty="0"/>
              <a:t>Aggregation</a:t>
            </a:r>
          </a:p>
          <a:p>
            <a:pPr lvl="2"/>
            <a:r>
              <a:rPr lang="en-US" sz="1400" dirty="0"/>
              <a:t>Normalization</a:t>
            </a:r>
          </a:p>
          <a:p>
            <a:pPr lvl="2"/>
            <a:r>
              <a:rPr lang="en-US" sz="1400" dirty="0"/>
              <a:t>Smoothing</a:t>
            </a:r>
          </a:p>
          <a:p>
            <a:pPr lvl="2"/>
            <a:r>
              <a:rPr lang="en-US" sz="1400" dirty="0" err="1"/>
              <a:t>Winsorization</a:t>
            </a:r>
            <a:endParaRPr lang="en-US" sz="1400" dirty="0"/>
          </a:p>
          <a:p>
            <a:pPr lvl="2"/>
            <a:r>
              <a:rPr lang="en-US" sz="1400" dirty="0"/>
              <a:t>Feature Construction</a:t>
            </a:r>
          </a:p>
          <a:p>
            <a:pPr lvl="1"/>
            <a:r>
              <a:rPr lang="en-US" sz="1600" dirty="0"/>
              <a:t>Restructuring</a:t>
            </a:r>
          </a:p>
        </p:txBody>
      </p:sp>
    </p:spTree>
    <p:extLst>
      <p:ext uri="{BB962C8B-B14F-4D97-AF65-F5344CB8AC3E}">
        <p14:creationId xmlns:p14="http://schemas.microsoft.com/office/powerpoint/2010/main" val="190552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Data Science Processes &amp; Platforms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53684" r="30952" b="19361"/>
          <a:stretch/>
        </p:blipFill>
        <p:spPr>
          <a:xfrm>
            <a:off x="1024128" y="3544875"/>
            <a:ext cx="3558068" cy="21031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327972" y="1132885"/>
            <a:ext cx="4806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Analytics Process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Data Fitness Analysis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Data Analysis &amp; Hypothesis Testing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"/>
          <a:stretch/>
        </p:blipFill>
        <p:spPr>
          <a:xfrm>
            <a:off x="6327972" y="2411840"/>
            <a:ext cx="4554447" cy="2834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568" y="3756871"/>
            <a:ext cx="3583055" cy="2690280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427" y="3156534"/>
            <a:ext cx="3585956" cy="26902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7388" y="2720686"/>
            <a:ext cx="3367725" cy="25257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73A07-88AF-5242-B2F9-70B72864F17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214" y="1023722"/>
            <a:ext cx="3755934" cy="23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9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8" y="873274"/>
            <a:ext cx="4593209" cy="59494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56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Data Science Processes &amp; Platforms for Evidence-Based Policy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93" t="80326" r="30952" b="9126"/>
          <a:stretch/>
        </p:blipFill>
        <p:spPr>
          <a:xfrm>
            <a:off x="1024128" y="5623560"/>
            <a:ext cx="3558068" cy="82296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327972" y="1132885"/>
            <a:ext cx="4806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Data Presentation 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265" y="1651299"/>
            <a:ext cx="4313035" cy="4383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546" y="1852391"/>
            <a:ext cx="5055568" cy="4652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8DFA4-EB7E-0A46-8446-EB4D86E57A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214" y="1023722"/>
            <a:ext cx="3755934" cy="23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923799" y="-117050"/>
            <a:ext cx="6077763" cy="787234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0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CLD3 - Data Science Processes &amp; Platforms for Evidence-Based Policy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1DD233-87D9-814B-B52A-51BE991B2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39" y="931148"/>
            <a:ext cx="2418632" cy="1250628"/>
          </a:xfr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9D50EC1-23FE-6C40-A8FF-02C7FD3EB421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1424293" y="2189837"/>
            <a:ext cx="795340" cy="77921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3164F8-4764-D746-A188-DEA7490EDFEF}"/>
              </a:ext>
            </a:extLst>
          </p:cNvPr>
          <p:cNvSpPr txBox="1"/>
          <p:nvPr/>
        </p:nvSpPr>
        <p:spPr>
          <a:xfrm>
            <a:off x="1569310" y="21817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5266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21758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6EA1-32E7-3C48-BA9C-91824B79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Research-Enabling Standards for Integrated Administrative Data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B5495-BC14-8544-A46A-BD213038C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  <a:p>
            <a:pPr lvl="1"/>
            <a:r>
              <a:rPr lang="en-US" dirty="0"/>
              <a:t>Minimum: Table and Field Definitions, Field Valid Values and Definitions</a:t>
            </a:r>
          </a:p>
          <a:p>
            <a:pPr lvl="1"/>
            <a:r>
              <a:rPr lang="en-US" dirty="0"/>
              <a:t>Extra: Valid Value Timing and Relationship Data</a:t>
            </a:r>
          </a:p>
          <a:p>
            <a:r>
              <a:rPr lang="en-US" dirty="0"/>
              <a:t>Provenance</a:t>
            </a:r>
          </a:p>
          <a:p>
            <a:pPr lvl="1"/>
            <a:r>
              <a:rPr lang="en-US" dirty="0"/>
              <a:t>Minimum: System of Origin/Collection and Contact</a:t>
            </a:r>
          </a:p>
          <a:p>
            <a:pPr lvl="1"/>
            <a:r>
              <a:rPr lang="en-US" dirty="0"/>
              <a:t>Extra: Intermediate Storage Systems and Contacts</a:t>
            </a:r>
          </a:p>
          <a:p>
            <a:pPr lvl="1"/>
            <a:r>
              <a:rPr lang="en-US" dirty="0"/>
              <a:t>Extra +: Transformations Used and Reasons Why</a:t>
            </a:r>
          </a:p>
          <a:p>
            <a:r>
              <a:rPr lang="en-US" dirty="0"/>
              <a:t>Just starting with the Minimums will accomplish quite a bit</a:t>
            </a:r>
          </a:p>
        </p:txBody>
      </p:sp>
    </p:spTree>
    <p:extLst>
      <p:ext uri="{BB962C8B-B14F-4D97-AF65-F5344CB8AC3E}">
        <p14:creationId xmlns:p14="http://schemas.microsoft.com/office/powerpoint/2010/main" val="12109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D27C-CBE6-744A-80E3-7A521A22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5" y="252389"/>
            <a:ext cx="7039617" cy="1143000"/>
          </a:xfrm>
        </p:spPr>
        <p:txBody>
          <a:bodyPr/>
          <a:lstStyle/>
          <a:p>
            <a:r>
              <a:rPr lang="en-US" dirty="0"/>
              <a:t>What can we do in a few hours that might be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3EC37-D81B-1F48-95C6-D4156B3AD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" y="1878227"/>
            <a:ext cx="6597510" cy="3804942"/>
          </a:xfrm>
        </p:spPr>
        <p:txBody>
          <a:bodyPr/>
          <a:lstStyle/>
          <a:p>
            <a:r>
              <a:rPr lang="en-US" sz="2400" dirty="0"/>
              <a:t>Ingestion, Profiling and Transformation is BIGGEST part of policy oriented data science</a:t>
            </a:r>
          </a:p>
          <a:p>
            <a:r>
              <a:rPr lang="en-US" sz="2400" dirty="0"/>
              <a:t>Try and hit a small sample of each stage using R and </a:t>
            </a:r>
            <a:r>
              <a:rPr lang="en-US" sz="2400" dirty="0" err="1"/>
              <a:t>PostGIS</a:t>
            </a:r>
            <a:endParaRPr lang="en-US" sz="2400" dirty="0"/>
          </a:p>
          <a:p>
            <a:r>
              <a:rPr lang="en-US" sz="2400" dirty="0"/>
              <a:t>Walk through ingesting and transforming geographic and administrative data to create an index or two that might be useful for policy making</a:t>
            </a:r>
          </a:p>
          <a:p>
            <a:r>
              <a:rPr lang="en-US" sz="2400" dirty="0"/>
              <a:t>Maybe some tips. Read-Combine?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B0BCE34-10D7-FB4B-B108-873F875BB7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648" y="556970"/>
            <a:ext cx="3990065" cy="5112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9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0450-87AC-B94F-963E-759E3DDA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6374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DSPG Experience Goals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DC34CF-09D9-2E46-8E8A-A14370A8AA32}"/>
              </a:ext>
            </a:extLst>
          </p:cNvPr>
          <p:cNvSpPr/>
          <p:nvPr/>
        </p:nvSpPr>
        <p:spPr>
          <a:xfrm>
            <a:off x="448962" y="1622180"/>
            <a:ext cx="3431060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Engage in meaningful research focused on real-world problems and addresses social policy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501D18-EDE2-E043-9059-A2A37B81A8D0}"/>
              </a:ext>
            </a:extLst>
          </p:cNvPr>
          <p:cNvSpPr/>
          <p:nvPr/>
        </p:nvSpPr>
        <p:spPr>
          <a:xfrm>
            <a:off x="6499653" y="821010"/>
            <a:ext cx="5194983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Work on truly multi-disciplinary project teams comprising diverse levels of experience (students, post-docs, researchers, and federal leaders) and a broad range of academic perspectives (data science, statistics, economics, sociology, psychology, geography, and others)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2A3B1-FEF1-1A4E-A807-76F1A37EB897}"/>
              </a:ext>
            </a:extLst>
          </p:cNvPr>
          <p:cNvSpPr/>
          <p:nvPr/>
        </p:nvSpPr>
        <p:spPr>
          <a:xfrm>
            <a:off x="444842" y="4054520"/>
            <a:ext cx="3307492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Learn essential tools for scientific and statistical computing, including R, Python, Databases, GIS, and other software tools as needed for projects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9F93FB-55F7-8F45-908B-1F22D3E3A300}"/>
              </a:ext>
            </a:extLst>
          </p:cNvPr>
          <p:cNvSpPr/>
          <p:nvPr/>
        </p:nvSpPr>
        <p:spPr>
          <a:xfrm>
            <a:off x="545755" y="2757459"/>
            <a:ext cx="2617575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Work in partnership with government sponsors and policy makers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3ABBE-1D91-C446-B55B-2792C1C40905}"/>
              </a:ext>
            </a:extLst>
          </p:cNvPr>
          <p:cNvSpPr/>
          <p:nvPr/>
        </p:nvSpPr>
        <p:spPr>
          <a:xfrm>
            <a:off x="5461686" y="4907486"/>
            <a:ext cx="6232951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Engage with leading policy practitioners and researchers through SDAD’s Visiting Scholar program, which includes economists, statisticians, and other social science researchers with diverse public and private sector experience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3F6043-AA16-434B-8D53-DE6708FFDFB8}"/>
              </a:ext>
            </a:extLst>
          </p:cNvPr>
          <p:cNvSpPr/>
          <p:nvPr/>
        </p:nvSpPr>
        <p:spPr>
          <a:xfrm>
            <a:off x="7663245" y="3080624"/>
            <a:ext cx="4031391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Directly interact with policy leaders and government agencies through field trips and regular policy events on Capitol Hill and the surrounding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4A5A7D-0DB9-0D41-BE2F-444B50E1D4E1}"/>
              </a:ext>
            </a:extLst>
          </p:cNvPr>
          <p:cNvSpPr/>
          <p:nvPr/>
        </p:nvSpPr>
        <p:spPr>
          <a:xfrm>
            <a:off x="4050953" y="2891149"/>
            <a:ext cx="3313673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Learn the entire Data Science for Policy process, from stakeholder engagement and problem definition to the delivery of policy impacting analyses, tools and data products</a:t>
            </a:r>
          </a:p>
        </p:txBody>
      </p:sp>
    </p:spTree>
    <p:extLst>
      <p:ext uri="{BB962C8B-B14F-4D97-AF65-F5344CB8AC3E}">
        <p14:creationId xmlns:p14="http://schemas.microsoft.com/office/powerpoint/2010/main" val="1025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6265-6100-3947-9455-9524A526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CNT’s Gravity Model of Employment Access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8B3FB1-6C12-3240-A4C3-40927CEA8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542" y="1260475"/>
            <a:ext cx="7489104" cy="4422775"/>
          </a:xfrm>
        </p:spPr>
      </p:pic>
    </p:spTree>
    <p:extLst>
      <p:ext uri="{BB962C8B-B14F-4D97-AF65-F5344CB8AC3E}">
        <p14:creationId xmlns:p14="http://schemas.microsoft.com/office/powerpoint/2010/main" val="36206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bUyv4vuuZLqHJqBQUyinS"/>
</p:tagLst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5936A36B-A972-CA45-A872-575DBB5BE72E}"/>
    </a:ext>
  </a:extLst>
</a:theme>
</file>

<file path=ppt/theme/theme2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rgbClr val="233E50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0C4570A-1D77-7046-B3DE-723FE96194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6" ma:contentTypeDescription="Create a new document." ma:contentTypeScope="" ma:versionID="e12403c31acac8bd87567a5eb6d8d393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7704fff892d3eff62f8741d377d9f709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2C9A7-3796-4DB9-A0BE-A21F1BCA61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B6E692-5D49-4319-93F7-28A31D3D6F59}">
  <ds:schemaRefs>
    <ds:schemaRef ds:uri="http://schemas.microsoft.com/office/2006/metadata/properties"/>
    <ds:schemaRef ds:uri="http://schemas.microsoft.com/office/infopath/2007/PartnerControls"/>
    <ds:schemaRef ds:uri="7a2657dd-b8a5-4c99-8d51-b0b9d254c989"/>
    <ds:schemaRef ds:uri="5ba80a41-9917-4a22-8f13-cb051ddce64c"/>
  </ds:schemaRefs>
</ds:datastoreItem>
</file>

<file path=customXml/itemProps3.xml><?xml version="1.0" encoding="utf-8"?>
<ds:datastoreItem xmlns:ds="http://schemas.openxmlformats.org/officeDocument/2006/customXml" ds:itemID="{2D28E8D7-A147-4887-8354-4F6C24A4DB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2657dd-b8a5-4c99-8d51-b0b9d254c989"/>
    <ds:schemaRef ds:uri="5ba80a41-9917-4a22-8f13-cb051ddce6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6847</Words>
  <Application>Microsoft Macintosh PowerPoint</Application>
  <PresentationFormat>Widescreen</PresentationFormat>
  <Paragraphs>1012</Paragraphs>
  <Slides>90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14" baseType="lpstr">
      <vt:lpstr>.AppleSystemUIFont</vt:lpstr>
      <vt:lpstr>Arial</vt:lpstr>
      <vt:lpstr>Arial Narrow</vt:lpstr>
      <vt:lpstr>Barlow Condensed</vt:lpstr>
      <vt:lpstr>Calibri</vt:lpstr>
      <vt:lpstr>Cambria Math</vt:lpstr>
      <vt:lpstr>Courier New</vt:lpstr>
      <vt:lpstr>Eurostile</vt:lpstr>
      <vt:lpstr>Gill Sans Light</vt:lpstr>
      <vt:lpstr>Helvetica</vt:lpstr>
      <vt:lpstr>Helvetica Light</vt:lpstr>
      <vt:lpstr>Helvetica Neue</vt:lpstr>
      <vt:lpstr>ITC Franklin Gothic Std Book</vt:lpstr>
      <vt:lpstr>ITC Franklin Gothic Std Book Compressed</vt:lpstr>
      <vt:lpstr>ITC Franklin Gothic Std Book Condensed</vt:lpstr>
      <vt:lpstr>ITC Franklin Gothic Std Book Extra Compressed</vt:lpstr>
      <vt:lpstr>ITC Franklin Gothic Std Demi Compressed</vt:lpstr>
      <vt:lpstr>ITC Franklin Gothic Std Demi Extra Compressed</vt:lpstr>
      <vt:lpstr>Raleway</vt:lpstr>
      <vt:lpstr>Raleway Light</vt:lpstr>
      <vt:lpstr>Times</vt:lpstr>
      <vt:lpstr>Trebuchet MS</vt:lpstr>
      <vt:lpstr>title page</vt:lpstr>
      <vt:lpstr>O1</vt:lpstr>
      <vt:lpstr>Data Science for the Public Good Discussion &amp; Coding</vt:lpstr>
      <vt:lpstr>We study policy-focused problems </vt:lpstr>
      <vt:lpstr>PowerPoint Presentation</vt:lpstr>
      <vt:lpstr>Our Data Science Framework</vt:lpstr>
      <vt:lpstr>Continuous Process of Engagment</vt:lpstr>
      <vt:lpstr>Observations from Our Work Thus Far</vt:lpstr>
      <vt:lpstr>Data Science for the Public Good (DSPG)</vt:lpstr>
      <vt:lpstr>Data Science for the Public Good (DSPG)</vt:lpstr>
      <vt:lpstr>DSPG Experience Goals</vt:lpstr>
      <vt:lpstr>DSPG Annual Symposium, Speaker Series</vt:lpstr>
      <vt:lpstr>PowerPoint Presentation</vt:lpstr>
      <vt:lpstr>DSPG Syllabus</vt:lpstr>
      <vt:lpstr>Projects - WMATA</vt:lpstr>
      <vt:lpstr>General Observations about Fare Evasion</vt:lpstr>
      <vt:lpstr>WMATA Administrative Data Sources </vt:lpstr>
      <vt:lpstr>Fare Evasion in Evenings 2-8 pm </vt:lpstr>
      <vt:lpstr>Economic Vulnerability Index </vt:lpstr>
      <vt:lpstr>Insights for Potential Interventions</vt:lpstr>
      <vt:lpstr>Cautionary Tale: Need Accurate Estimates for Policy Implementation and Evaluation</vt:lpstr>
      <vt:lpstr>So Much Learning!</vt:lpstr>
      <vt:lpstr>Projects – Operation FireSafe</vt:lpstr>
      <vt:lpstr>The DATA </vt:lpstr>
      <vt:lpstr>Model to Predict Regions in the County  in Need of Smoke Alarms</vt:lpstr>
      <vt:lpstr>Evaluating Predictive Performance</vt:lpstr>
      <vt:lpstr>Probability of Having a Smoke Alarm</vt:lpstr>
      <vt:lpstr>Findings</vt:lpstr>
      <vt:lpstr>Projects – Arlington Restaurant Initiative Measuring the Impact of Alcohol-Related Crime Reduction Strategies for Restaurants and Nightlife in Arlington </vt:lpstr>
      <vt:lpstr>Projects – Arlington Restaurant Initiative Measuring the Impact of Alcohol-Related Crime Reduction Strategies for Restaurants and Nightlife in Arlington </vt:lpstr>
      <vt:lpstr>Projects – Arlington Restaurant Initiative Measuring the Impact of Alcohol-Related Crime Reduction Strategies for Restaurants and Nightlife in Arlington</vt:lpstr>
      <vt:lpstr>Projects – Arlington Restaurant Initiative</vt:lpstr>
      <vt:lpstr>PowerPoint Presentation</vt:lpstr>
      <vt:lpstr>PowerPoint Presentation</vt:lpstr>
      <vt:lpstr>PowerPoint Presentation</vt:lpstr>
      <vt:lpstr>New Data Sources for VCE Community Profiles</vt:lpstr>
      <vt:lpstr>New Data Sources for VCE Community Profiles</vt:lpstr>
      <vt:lpstr>New Data Sources for VCE Community Profiles</vt:lpstr>
      <vt:lpstr>Fairfax Youth Partnership  Describing Populations and Forecasting Future Needs</vt:lpstr>
      <vt:lpstr>The DATA</vt:lpstr>
      <vt:lpstr>Youth Reporting Depressive Symptoms</vt:lpstr>
      <vt:lpstr>Distance to Healthy and Unhealthy Foods  based on Location of Housing Units</vt:lpstr>
      <vt:lpstr>Students Reporting Depressive Symptoms and Location of Mental Health Providers</vt:lpstr>
      <vt:lpstr>Distance to Healthy and Unhealthy Foods  based on Location of Housing Units</vt:lpstr>
      <vt:lpstr>Minutes per Week of Physical Activity by Grade, Gender, Race, and Ethnicity </vt:lpstr>
      <vt:lpstr>PowerPoint Presentation</vt:lpstr>
      <vt:lpstr>Statistical Geographic Data Redistribution Data science innovations to develop sub-county data-driven insights</vt:lpstr>
      <vt:lpstr>Direct aggregation based on location of housing units</vt:lpstr>
      <vt:lpstr>Re-distribution of data based  on Synthetic Populations</vt:lpstr>
      <vt:lpstr>Sub-county Vulnerability Indicators </vt:lpstr>
      <vt:lpstr> Fairfax Profiles by Supervisor Districts Dashed lines = Average; Supervisor Districts arranged by Vulnerability Index from high to low </vt:lpstr>
      <vt:lpstr>Repurposing Administrative Data for Statistical Purposes National Academy of Sciences Workshop on Data Privacy for Employment Data, Jun 6 2017</vt:lpstr>
      <vt:lpstr>Every Repurposing Is a New “Investigation”</vt:lpstr>
      <vt:lpstr>Data Repurposing Locating the Discussion</vt:lpstr>
      <vt:lpstr>CLD3 - Data Science Processes for Evidence-Based Policy</vt:lpstr>
      <vt:lpstr>CLD3 - Data Science Processes &amp; Platforms for Evidence-Based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Consistency Quality Analysis can only be Semi-Automated</vt:lpstr>
      <vt:lpstr>PowerPoint Presentation</vt:lpstr>
      <vt:lpstr>PowerPoint Presentation</vt:lpstr>
      <vt:lpstr>PowerPoint Presentation</vt:lpstr>
      <vt:lpstr>CLD3 - Data Science Processes &amp; Platforms for Evidence-Based Policy</vt:lpstr>
      <vt:lpstr>Research-Enabling Standards for Integrated Administrative Data Systems</vt:lpstr>
      <vt:lpstr>What can we do in a few hours that might be useful?</vt:lpstr>
      <vt:lpstr>CNT’s Gravity Model of Employment Access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Schroeder, Aaron (ads7fg)</dc:creator>
  <cp:lastModifiedBy>Schroeder, Aaron (ads7fg)</cp:lastModifiedBy>
  <cp:revision>83</cp:revision>
  <dcterms:created xsi:type="dcterms:W3CDTF">2019-05-22T21:17:20Z</dcterms:created>
  <dcterms:modified xsi:type="dcterms:W3CDTF">2022-07-12T17:38:45Z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